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58" r:id="rId3"/>
    <p:sldId id="275" r:id="rId4"/>
    <p:sldId id="259" r:id="rId5"/>
    <p:sldId id="276" r:id="rId6"/>
    <p:sldId id="277" r:id="rId7"/>
    <p:sldId id="279" r:id="rId8"/>
    <p:sldId id="280" r:id="rId9"/>
    <p:sldId id="281" r:id="rId10"/>
    <p:sldId id="282" r:id="rId11"/>
    <p:sldId id="283" r:id="rId12"/>
    <p:sldId id="273" r:id="rId13"/>
    <p:sldId id="278" r:id="rId14"/>
    <p:sldId id="270" r:id="rId15"/>
    <p:sldId id="271" r:id="rId16"/>
    <p:sldId id="272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JA" initials="A" lastIdx="1" clrIdx="0">
    <p:extLst>
      <p:ext uri="{19B8F6BF-5375-455C-9EA6-DF929625EA0E}">
        <p15:presenceInfo xmlns:p15="http://schemas.microsoft.com/office/powerpoint/2012/main" userId="ANJ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2867" autoAdjust="0"/>
  </p:normalViewPr>
  <p:slideViewPr>
    <p:cSldViewPr snapToGrid="0">
      <p:cViewPr varScale="1">
        <p:scale>
          <a:sx n="106" d="100"/>
          <a:sy n="106" d="100"/>
        </p:scale>
        <p:origin x="136" y="84"/>
      </p:cViewPr>
      <p:guideLst/>
    </p:cSldViewPr>
  </p:slideViewPr>
  <p:outlineViewPr>
    <p:cViewPr>
      <p:scale>
        <a:sx n="33" d="100"/>
        <a:sy n="33" d="100"/>
      </p:scale>
      <p:origin x="0" y="-30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9-10T22:19:29.74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BFF0F-4451-49D9-835F-BDC097DF3342}" type="datetimeFigureOut">
              <a:rPr lang="en-US" smtClean="0"/>
              <a:t>2025-10-15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DFB7B-E7BF-42D1-982B-B5988566F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62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DFB7B-E7BF-42D1-982B-B5988566F2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52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Matrica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slicnosti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sadrzi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slicnosti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izmedju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vrednosti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jednog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atributa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Matrica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tip </a:t>
            </a:r>
            <a:r>
              <a:rPr lang="en-US" dirty="0" err="1" smtClean="0"/>
              <a:t>povrede</a:t>
            </a:r>
            <a:r>
              <a:rPr lang="en-US" dirty="0" smtClean="0"/>
              <a:t>: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Vrednosti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sličnosti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između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fizičkih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povreda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(Lake,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Srednje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Teške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opadaju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što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veća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razlika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ozbiljnosti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Na primer,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sličnost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između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Srednje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visoka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(0.7),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ozbiljne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fizičke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povrede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Nasuprot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tome,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sličnost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između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niska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(0.1),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zbog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značajne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razlike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težini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Odnos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između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stanja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stanja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povredom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u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prilicno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različit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što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odražava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niskim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vrednostima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stranama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tice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ishoda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odluke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materijalno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stanje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Postoji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jasan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redosled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među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kategorijama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"Lose" &lt; 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Srednje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&lt; "Dobro“.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Vrednosti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od 0.5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između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susednih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kategorija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sugerišu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finansijski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status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može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posmatrati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skala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Neko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Srednjim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statusom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podjednako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blizu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"Lose"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"Dobro",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"Lose"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direktno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suprotno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"Dobro“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uracunljivost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Stanja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Uračunljiv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Neuračunljiv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tretirana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potpuno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različita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(0.0).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Smanjena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uračunljivost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pozicionirana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između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njih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većom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sličnošću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Neuračunljivom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(0.75)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stanja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rezultat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nekog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duševnog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poremećaja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slabiju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sposobnost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rasudjivanja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DFB7B-E7BF-42D1-982B-B5988566F2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77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DFB7B-E7BF-42D1-982B-B5988566F2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13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Korisno</a:t>
            </a:r>
            <a:r>
              <a:rPr lang="en-US" baseline="0" dirty="0"/>
              <a:t> </a:t>
            </a:r>
            <a:r>
              <a:rPr lang="en-US" baseline="0" dirty="0" err="1"/>
              <a:t>jer</a:t>
            </a:r>
            <a:r>
              <a:rPr lang="en-US" baseline="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Omogućava</a:t>
            </a:r>
            <a:r>
              <a:rPr lang="en-US" dirty="0"/>
              <a:t> </a:t>
            </a:r>
            <a:r>
              <a:rPr lang="en-US" dirty="0" err="1"/>
              <a:t>brži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precizniji</a:t>
            </a:r>
            <a:r>
              <a:rPr lang="en-US" dirty="0"/>
              <a:t> </a:t>
            </a:r>
            <a:r>
              <a:rPr lang="en-US" dirty="0" err="1"/>
              <a:t>pristup</a:t>
            </a:r>
            <a:r>
              <a:rPr lang="en-US" dirty="0"/>
              <a:t> </a:t>
            </a:r>
            <a:r>
              <a:rPr lang="en-US" dirty="0" err="1"/>
              <a:t>relevantnim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zakona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sudskih</a:t>
            </a:r>
            <a:r>
              <a:rPr lang="en-US" dirty="0"/>
              <a:t> </a:t>
            </a:r>
            <a:r>
              <a:rPr lang="en-US" dirty="0" err="1"/>
              <a:t>odluka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Lakšu</a:t>
            </a:r>
            <a:r>
              <a:rPr lang="en-US" dirty="0"/>
              <a:t> </a:t>
            </a:r>
            <a:r>
              <a:rPr lang="en-US" dirty="0" err="1"/>
              <a:t>navigaciju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dokumente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Smanjuje</a:t>
            </a:r>
            <a:r>
              <a:rPr lang="en-US" dirty="0"/>
              <a:t> </a:t>
            </a:r>
            <a:r>
              <a:rPr lang="en-US" dirty="0" err="1"/>
              <a:t>mogućnost</a:t>
            </a:r>
            <a:r>
              <a:rPr lang="en-US" dirty="0"/>
              <a:t> </a:t>
            </a:r>
            <a:r>
              <a:rPr lang="en-US" dirty="0" err="1"/>
              <a:t>greške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/>
              <a:t>Pomaže u donošenju konačne presude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DFB7B-E7BF-42D1-982B-B5988566F2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40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Angular</a:t>
            </a:r>
            <a:r>
              <a:rPr lang="en-US" dirty="0"/>
              <a:t> </a:t>
            </a:r>
            <a:r>
              <a:rPr lang="en-US" dirty="0" err="1"/>
              <a:t>olakšava</a:t>
            </a:r>
            <a:r>
              <a:rPr lang="en-US" dirty="0"/>
              <a:t> </a:t>
            </a:r>
            <a:r>
              <a:rPr lang="en-US" dirty="0" err="1"/>
              <a:t>interaktivni</a:t>
            </a:r>
            <a:r>
              <a:rPr lang="en-US" dirty="0"/>
              <a:t> </a:t>
            </a:r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korisnicima</a:t>
            </a:r>
            <a:r>
              <a:rPr lang="en-US" dirty="0"/>
              <a:t>.</a:t>
            </a:r>
          </a:p>
          <a:p>
            <a:r>
              <a:rPr lang="en-US" b="1" dirty="0"/>
              <a:t>CSV </a:t>
            </a:r>
            <a:r>
              <a:rPr lang="en-US" b="1" dirty="0" err="1"/>
              <a:t>fajlovi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jednostavan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skladištenje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ručno</a:t>
            </a:r>
            <a:r>
              <a:rPr lang="en-US" dirty="0"/>
              <a:t> </a:t>
            </a:r>
            <a:r>
              <a:rPr lang="en-US" dirty="0" err="1"/>
              <a:t>ažuriranje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.</a:t>
            </a:r>
          </a:p>
          <a:p>
            <a:r>
              <a:rPr lang="en-US" dirty="0" err="1"/>
              <a:t>Odvojeni</a:t>
            </a:r>
            <a:r>
              <a:rPr lang="en-US" baseline="0" dirty="0"/>
              <a:t> </a:t>
            </a:r>
            <a:r>
              <a:rPr lang="en-US" baseline="0" dirty="0" err="1"/>
              <a:t>fajlovi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modeli</a:t>
            </a:r>
            <a:r>
              <a:rPr lang="en-US" baseline="0" dirty="0"/>
              <a:t> </a:t>
            </a:r>
            <a:r>
              <a:rPr lang="en-US" baseline="0" dirty="0" err="1"/>
              <a:t>za</a:t>
            </a:r>
            <a:r>
              <a:rPr lang="en-US" baseline="0" dirty="0"/>
              <a:t> attribute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metapodatke</a:t>
            </a:r>
            <a:r>
              <a:rPr lang="en-US" baseline="0" dirty="0"/>
              <a:t> – </a:t>
            </a:r>
            <a:r>
              <a:rPr lang="en-US" baseline="0" dirty="0" err="1"/>
              <a:t>radi</a:t>
            </a:r>
            <a:r>
              <a:rPr lang="en-US" baseline="0" dirty="0"/>
              <a:t> </a:t>
            </a:r>
            <a:r>
              <a:rPr lang="en-US" baseline="0" dirty="0" err="1"/>
              <a:t>preglednosti</a:t>
            </a:r>
            <a:r>
              <a:rPr lang="en-US" baseline="0" dirty="0"/>
              <a:t>, </a:t>
            </a:r>
            <a:r>
              <a:rPr lang="en-US" baseline="0" dirty="0" err="1"/>
              <a:t>jasnoce</a:t>
            </a:r>
            <a:r>
              <a:rPr lang="en-US" baseline="0" dirty="0"/>
              <a:t> </a:t>
            </a:r>
            <a:r>
              <a:rPr lang="en-US" baseline="0" dirty="0" err="1"/>
              <a:t>strukture</a:t>
            </a:r>
            <a:r>
              <a:rPr lang="en-US" baseline="0" dirty="0"/>
              <a:t> </a:t>
            </a:r>
            <a:r>
              <a:rPr lang="en-US" baseline="0" dirty="0" err="1"/>
              <a:t>podataka</a:t>
            </a:r>
            <a:r>
              <a:rPr lang="en-US" baseline="0" dirty="0"/>
              <a:t>, I </a:t>
            </a:r>
            <a:r>
              <a:rPr lang="en-US" baseline="0" dirty="0" err="1"/>
              <a:t>jer</a:t>
            </a:r>
            <a:r>
              <a:rPr lang="en-US" baseline="0" dirty="0"/>
              <a:t> se </a:t>
            </a:r>
            <a:r>
              <a:rPr lang="en-US" baseline="0" dirty="0" err="1"/>
              <a:t>sami</a:t>
            </a:r>
            <a:r>
              <a:rPr lang="en-US" baseline="0" dirty="0"/>
              <a:t> </a:t>
            </a:r>
            <a:r>
              <a:rPr lang="en-US" baseline="0" dirty="0" err="1"/>
              <a:t>metapodaci</a:t>
            </a:r>
            <a:r>
              <a:rPr lang="en-US" baseline="0" dirty="0"/>
              <a:t> ne </a:t>
            </a:r>
            <a:r>
              <a:rPr lang="en-US" baseline="0" dirty="0" err="1"/>
              <a:t>koriste</a:t>
            </a:r>
            <a:r>
              <a:rPr lang="en-US" baseline="0" dirty="0"/>
              <a:t> </a:t>
            </a:r>
            <a:r>
              <a:rPr lang="en-US" baseline="0" dirty="0" err="1"/>
              <a:t>prilikom</a:t>
            </a:r>
            <a:r>
              <a:rPr lang="en-US" baseline="0" dirty="0"/>
              <a:t> </a:t>
            </a:r>
            <a:r>
              <a:rPr lang="en-US" baseline="0" dirty="0" err="1"/>
              <a:t>rasudjivanja</a:t>
            </a:r>
            <a:r>
              <a:rPr lang="en-US" baseline="0" dirty="0"/>
              <a:t>, pa je </a:t>
            </a:r>
            <a:r>
              <a:rPr lang="en-US" baseline="0" dirty="0" err="1"/>
              <a:t>bilo</a:t>
            </a:r>
            <a:r>
              <a:rPr lang="en-US" baseline="0" dirty="0"/>
              <a:t> </a:t>
            </a:r>
            <a:r>
              <a:rPr lang="en-US" baseline="0" dirty="0" err="1"/>
              <a:t>smisleno</a:t>
            </a:r>
            <a:r>
              <a:rPr lang="en-US" baseline="0" dirty="0"/>
              <a:t> </a:t>
            </a:r>
            <a:r>
              <a:rPr lang="en-US" baseline="0" dirty="0" err="1"/>
              <a:t>razdvojiti</a:t>
            </a:r>
            <a:r>
              <a:rPr lang="en-US" baseline="0" dirty="0"/>
              <a:t> </a:t>
            </a:r>
            <a:r>
              <a:rPr lang="en-US" baseline="0" dirty="0" err="1"/>
              <a:t>ih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DFB7B-E7BF-42D1-982B-B5988566F2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7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Tema</a:t>
            </a:r>
            <a:r>
              <a:rPr lang="en-US" sz="1200" baseline="0" dirty="0"/>
              <a:t> je </a:t>
            </a:r>
            <a:r>
              <a:rPr lang="en-US" sz="1200" baseline="0" dirty="0" err="1"/>
              <a:t>značajna</a:t>
            </a:r>
            <a:r>
              <a:rPr lang="en-US" sz="1200" baseline="0" dirty="0"/>
              <a:t> </a:t>
            </a:r>
            <a:r>
              <a:rPr lang="en-US" sz="1200" baseline="0" dirty="0" err="1"/>
              <a:t>jer</a:t>
            </a:r>
            <a:r>
              <a:rPr lang="en-US" sz="1200" baseline="0" dirty="0"/>
              <a:t> </a:t>
            </a:r>
            <a:r>
              <a:rPr lang="en-US" sz="1200" baseline="0" dirty="0" err="1"/>
              <a:t>omogućava</a:t>
            </a:r>
            <a:r>
              <a:rPr lang="en-US" sz="1200" baseline="0" dirty="0"/>
              <a:t> </a:t>
            </a:r>
            <a:r>
              <a:rPr lang="en-US" sz="1200" baseline="0" dirty="0" err="1"/>
              <a:t>a</a:t>
            </a:r>
            <a:r>
              <a:rPr lang="en-US" sz="1200" dirty="0" err="1"/>
              <a:t>nalizu</a:t>
            </a:r>
            <a:r>
              <a:rPr lang="en-US" sz="1200" dirty="0"/>
              <a:t> </a:t>
            </a:r>
            <a:r>
              <a:rPr lang="en-US" sz="1200" dirty="0" err="1"/>
              <a:t>zaštite</a:t>
            </a:r>
            <a:r>
              <a:rPr lang="en-US" sz="1200" dirty="0"/>
              <a:t> </a:t>
            </a:r>
            <a:r>
              <a:rPr lang="en-US" sz="1200" dirty="0" err="1"/>
              <a:t>najranjivijih</a:t>
            </a:r>
            <a:r>
              <a:rPr lang="en-US" sz="1200" dirty="0"/>
              <a:t> </a:t>
            </a:r>
            <a:r>
              <a:rPr lang="en-US" sz="1200" dirty="0" err="1"/>
              <a:t>članova</a:t>
            </a:r>
            <a:r>
              <a:rPr lang="en-US" sz="1200" dirty="0"/>
              <a:t> </a:t>
            </a:r>
            <a:r>
              <a:rPr lang="en-US" sz="1200" dirty="0" err="1"/>
              <a:t>društva</a:t>
            </a:r>
            <a:r>
              <a:rPr lang="en-US" sz="1200" dirty="0"/>
              <a:t> – </a:t>
            </a:r>
            <a:r>
              <a:rPr lang="en-US" sz="1200" dirty="0" err="1"/>
              <a:t>djece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porodice</a:t>
            </a:r>
            <a:r>
              <a:rPr lang="en-US" sz="120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AkomaNtoso</a:t>
            </a:r>
            <a:r>
              <a:rPr lang="en-US" sz="1200" baseline="0" dirty="0"/>
              <a:t> format – </a:t>
            </a:r>
            <a:r>
              <a:rPr lang="en-US" sz="1200" baseline="0" dirty="0" err="1"/>
              <a:t>za</a:t>
            </a:r>
            <a:r>
              <a:rPr lang="en-US" sz="1200" baseline="0" dirty="0"/>
              <a:t> </a:t>
            </a:r>
            <a:r>
              <a:rPr lang="en-US" sz="1200" baseline="0" dirty="0" err="1"/>
              <a:t>strukturisano</a:t>
            </a:r>
            <a:r>
              <a:rPr lang="en-US" sz="1200" baseline="0" dirty="0"/>
              <a:t> </a:t>
            </a:r>
            <a:r>
              <a:rPr lang="en-US" sz="1200" baseline="0" dirty="0" err="1"/>
              <a:t>predstavljanje</a:t>
            </a:r>
            <a:r>
              <a:rPr lang="en-US" sz="1200" baseline="0" dirty="0"/>
              <a:t> </a:t>
            </a:r>
            <a:r>
              <a:rPr lang="en-US" sz="1200" baseline="0" dirty="0" err="1"/>
              <a:t>pravnih</a:t>
            </a:r>
            <a:r>
              <a:rPr lang="en-US" sz="1200" baseline="0" dirty="0"/>
              <a:t> </a:t>
            </a:r>
            <a:r>
              <a:rPr lang="en-US" sz="1200" baseline="0" dirty="0" err="1"/>
              <a:t>dokumenata</a:t>
            </a:r>
            <a:r>
              <a:rPr lang="en-US" sz="1200" baseline="0" dirty="0"/>
              <a:t> u XML </a:t>
            </a:r>
            <a:r>
              <a:rPr lang="en-US" sz="1200" baseline="0" dirty="0" err="1"/>
              <a:t>formatu</a:t>
            </a:r>
            <a:r>
              <a:rPr lang="en-US" sz="1200" baseline="0" dirty="0"/>
              <a:t>. </a:t>
            </a:r>
            <a:r>
              <a:rPr lang="en-US" sz="1200" baseline="0" dirty="0" err="1"/>
              <a:t>Omogućava</a:t>
            </a:r>
            <a:r>
              <a:rPr lang="en-US" sz="1200" baseline="0" dirty="0"/>
              <a:t> </a:t>
            </a:r>
            <a:r>
              <a:rPr lang="en-US" sz="1200" baseline="0" dirty="0" err="1"/>
              <a:t>navigaciju</a:t>
            </a:r>
            <a:r>
              <a:rPr lang="en-US" sz="1200" baseline="0" dirty="0"/>
              <a:t> </a:t>
            </a:r>
            <a:r>
              <a:rPr lang="en-US" sz="1200" baseline="0" dirty="0" err="1"/>
              <a:t>kroz</a:t>
            </a:r>
            <a:r>
              <a:rPr lang="en-US" sz="1200" baseline="0" dirty="0"/>
              <a:t> </a:t>
            </a:r>
            <a:r>
              <a:rPr lang="en-US" sz="1200" baseline="0" dirty="0" err="1"/>
              <a:t>dokumente</a:t>
            </a:r>
            <a:r>
              <a:rPr lang="en-US" sz="1200" baseline="0" dirty="0"/>
              <a:t> </a:t>
            </a:r>
            <a:r>
              <a:rPr lang="en-US" sz="1200" baseline="0" dirty="0" err="1"/>
              <a:t>putem</a:t>
            </a:r>
            <a:r>
              <a:rPr lang="en-US" sz="1200" baseline="0" dirty="0"/>
              <a:t> </a:t>
            </a:r>
            <a:r>
              <a:rPr lang="en-US" sz="1200" baseline="0" dirty="0" err="1"/>
              <a:t>referenci</a:t>
            </a:r>
            <a:r>
              <a:rPr lang="en-US" sz="1200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/>
              <a:t>Osnovni</a:t>
            </a:r>
            <a:r>
              <a:rPr lang="en-US" sz="1200" baseline="0" dirty="0"/>
              <a:t> </a:t>
            </a:r>
            <a:r>
              <a:rPr lang="en-US" sz="1200" baseline="0" dirty="0" err="1"/>
              <a:t>tagovi</a:t>
            </a:r>
            <a:r>
              <a:rPr lang="en-US" sz="1200" baseline="0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baseline="0" dirty="0" err="1"/>
              <a:t>Za</a:t>
            </a:r>
            <a:r>
              <a:rPr lang="en-US" sz="1200" b="1" baseline="0" dirty="0"/>
              <a:t> </a:t>
            </a:r>
            <a:r>
              <a:rPr lang="en-US" sz="1200" b="1" baseline="0" dirty="0" err="1"/>
              <a:t>zakon</a:t>
            </a:r>
            <a:r>
              <a:rPr lang="en-US" sz="1200" b="1" baseline="0" dirty="0"/>
              <a:t>:</a:t>
            </a:r>
          </a:p>
          <a:p>
            <a:r>
              <a:rPr lang="en-US" b="0" dirty="0"/>
              <a:t>&lt;meta&gt; – </a:t>
            </a:r>
            <a:r>
              <a:rPr lang="en-US" b="0" dirty="0" err="1"/>
              <a:t>sekcija</a:t>
            </a:r>
            <a:r>
              <a:rPr lang="en-US" b="0" dirty="0"/>
              <a:t> </a:t>
            </a:r>
            <a:r>
              <a:rPr lang="en-US" b="0" dirty="0" err="1"/>
              <a:t>za</a:t>
            </a:r>
            <a:r>
              <a:rPr lang="en-US" b="0" dirty="0"/>
              <a:t> </a:t>
            </a:r>
            <a:r>
              <a:rPr lang="en-US" b="0" dirty="0" err="1"/>
              <a:t>metapodatke</a:t>
            </a:r>
            <a:r>
              <a:rPr lang="en-US" b="0" baseline="0" dirty="0"/>
              <a:t> </a:t>
            </a:r>
            <a:r>
              <a:rPr lang="en-US" b="0" dirty="0" err="1"/>
              <a:t>dokumenta</a:t>
            </a:r>
            <a:r>
              <a:rPr lang="en-US" b="0" dirty="0"/>
              <a:t> (</a:t>
            </a:r>
            <a:r>
              <a:rPr lang="en-US" b="0" dirty="0" err="1"/>
              <a:t>naziv</a:t>
            </a:r>
            <a:r>
              <a:rPr lang="en-US" b="0" dirty="0"/>
              <a:t> </a:t>
            </a:r>
            <a:r>
              <a:rPr lang="en-US" b="0" dirty="0" err="1"/>
              <a:t>zakona</a:t>
            </a:r>
            <a:r>
              <a:rPr lang="en-US" b="0" dirty="0"/>
              <a:t>, datum </a:t>
            </a:r>
            <a:r>
              <a:rPr lang="en-US" b="0" dirty="0" err="1"/>
              <a:t>izdavanja</a:t>
            </a:r>
            <a:r>
              <a:rPr lang="en-US" b="0" dirty="0"/>
              <a:t>, </a:t>
            </a:r>
            <a:r>
              <a:rPr lang="en-US" b="0" dirty="0" err="1"/>
              <a:t>izvor</a:t>
            </a:r>
            <a:r>
              <a:rPr lang="en-US" b="0" dirty="0"/>
              <a:t>, datum </a:t>
            </a:r>
            <a:r>
              <a:rPr lang="en-US" b="0" dirty="0" err="1"/>
              <a:t>poslednje</a:t>
            </a:r>
            <a:r>
              <a:rPr lang="en-US" b="0" dirty="0"/>
              <a:t> </a:t>
            </a:r>
            <a:r>
              <a:rPr lang="en-US" b="0" dirty="0" err="1"/>
              <a:t>izmene</a:t>
            </a:r>
            <a:r>
              <a:rPr lang="en-US" b="0" dirty="0"/>
              <a:t>)</a:t>
            </a:r>
          </a:p>
          <a:p>
            <a:r>
              <a:rPr lang="en-US" b="0" dirty="0"/>
              <a:t>&lt;</a:t>
            </a:r>
            <a:r>
              <a:rPr lang="en-US" b="0" dirty="0" err="1"/>
              <a:t>FRBRWork</a:t>
            </a:r>
            <a:r>
              <a:rPr lang="en-US" b="0" dirty="0"/>
              <a:t>&gt; – </a:t>
            </a:r>
            <a:r>
              <a:rPr lang="en-US" b="0" dirty="0" err="1"/>
              <a:t>osnovni</a:t>
            </a:r>
            <a:r>
              <a:rPr lang="en-US" b="0" dirty="0"/>
              <a:t> </a:t>
            </a:r>
            <a:r>
              <a:rPr lang="en-US" b="0" dirty="0" err="1"/>
              <a:t>identifikatori</a:t>
            </a:r>
            <a:r>
              <a:rPr lang="en-US" b="0" dirty="0"/>
              <a:t> </a:t>
            </a:r>
            <a:r>
              <a:rPr lang="en-US" b="0" dirty="0" err="1"/>
              <a:t>zakona</a:t>
            </a:r>
            <a:r>
              <a:rPr lang="en-US" b="0" dirty="0"/>
              <a:t> (</a:t>
            </a:r>
            <a:r>
              <a:rPr lang="en-US" b="0" dirty="0" err="1"/>
              <a:t>autor</a:t>
            </a:r>
            <a:r>
              <a:rPr lang="en-US" b="0" dirty="0"/>
              <a:t>/</a:t>
            </a:r>
            <a:r>
              <a:rPr lang="en-US" b="0" dirty="0" err="1"/>
              <a:t>izdavač</a:t>
            </a:r>
            <a:r>
              <a:rPr lang="en-US" b="0" dirty="0"/>
              <a:t>, datum, </a:t>
            </a:r>
            <a:r>
              <a:rPr lang="en-US" b="0" dirty="0" err="1"/>
              <a:t>naslov</a:t>
            </a:r>
            <a:r>
              <a:rPr lang="en-US" b="0" dirty="0"/>
              <a:t>, </a:t>
            </a:r>
            <a:r>
              <a:rPr lang="en-US" b="0" dirty="0" err="1"/>
              <a:t>država</a:t>
            </a:r>
            <a:r>
              <a:rPr lang="en-US" b="0" dirty="0"/>
              <a:t>)</a:t>
            </a:r>
          </a:p>
          <a:p>
            <a:r>
              <a:rPr lang="en-US" b="0" dirty="0"/>
              <a:t>&lt;references&gt; – reference </a:t>
            </a:r>
            <a:r>
              <a:rPr lang="en-US" b="0" dirty="0" err="1"/>
              <a:t>na</a:t>
            </a:r>
            <a:r>
              <a:rPr lang="en-US" b="0" dirty="0"/>
              <a:t> </a:t>
            </a:r>
            <a:r>
              <a:rPr lang="en-US" b="0" dirty="0" err="1"/>
              <a:t>druge</a:t>
            </a:r>
            <a:r>
              <a:rPr lang="en-US" b="0" dirty="0"/>
              <a:t> </a:t>
            </a:r>
            <a:r>
              <a:rPr lang="en-US" b="0" dirty="0" err="1"/>
              <a:t>zakone</a:t>
            </a:r>
            <a:r>
              <a:rPr lang="en-US" b="0" dirty="0"/>
              <a:t> </a:t>
            </a:r>
            <a:r>
              <a:rPr lang="en-US" b="0" dirty="0" err="1"/>
              <a:t>ili</a:t>
            </a:r>
            <a:r>
              <a:rPr lang="en-US" b="0" dirty="0"/>
              <a:t> </a:t>
            </a:r>
            <a:r>
              <a:rPr lang="en-US" b="0" dirty="0" err="1"/>
              <a:t>pravne</a:t>
            </a:r>
            <a:r>
              <a:rPr lang="en-US" b="0" dirty="0"/>
              <a:t> </a:t>
            </a:r>
            <a:r>
              <a:rPr lang="en-US" b="0" dirty="0" err="1"/>
              <a:t>akte</a:t>
            </a:r>
            <a:endParaRPr lang="en-US" b="0" dirty="0"/>
          </a:p>
          <a:p>
            <a:r>
              <a:rPr lang="en-US" b="0" dirty="0"/>
              <a:t>&lt;body&gt; – </a:t>
            </a:r>
            <a:r>
              <a:rPr lang="en-US" b="0" dirty="0" err="1"/>
              <a:t>glavni</a:t>
            </a:r>
            <a:r>
              <a:rPr lang="en-US" b="0" dirty="0"/>
              <a:t> </a:t>
            </a:r>
            <a:r>
              <a:rPr lang="en-US" b="0" dirty="0" err="1"/>
              <a:t>tekst</a:t>
            </a:r>
            <a:r>
              <a:rPr lang="en-US" b="0" dirty="0"/>
              <a:t> </a:t>
            </a:r>
            <a:r>
              <a:rPr lang="en-US" b="0" dirty="0" err="1"/>
              <a:t>zakona</a:t>
            </a:r>
            <a:endParaRPr lang="en-US" b="0" dirty="0"/>
          </a:p>
          <a:p>
            <a:r>
              <a:rPr lang="en-US" b="0" dirty="0"/>
              <a:t>&lt;chapter&gt;</a:t>
            </a:r>
            <a:r>
              <a:rPr lang="en-US" b="0" baseline="0" dirty="0"/>
              <a:t> - </a:t>
            </a:r>
            <a:r>
              <a:rPr lang="en-US" b="0" baseline="0" dirty="0" err="1"/>
              <a:t>glava</a:t>
            </a:r>
            <a:r>
              <a:rPr lang="en-US" b="0" baseline="0" dirty="0"/>
              <a:t> </a:t>
            </a:r>
            <a:r>
              <a:rPr lang="en-US" b="0" baseline="0" dirty="0" err="1"/>
              <a:t>zakona</a:t>
            </a:r>
            <a:endParaRPr lang="en-US" b="0" dirty="0"/>
          </a:p>
          <a:p>
            <a:r>
              <a:rPr lang="en-US" b="0" dirty="0"/>
              <a:t>&lt;section&gt; – </a:t>
            </a:r>
            <a:r>
              <a:rPr lang="en-US" b="0" dirty="0" err="1"/>
              <a:t>sekcija</a:t>
            </a:r>
            <a:r>
              <a:rPr lang="en-US" b="0" dirty="0"/>
              <a:t>=</a:t>
            </a:r>
            <a:r>
              <a:rPr lang="en-US" b="0" dirty="0" err="1"/>
              <a:t>grupa</a:t>
            </a:r>
            <a:r>
              <a:rPr lang="en-US" b="0" dirty="0"/>
              <a:t> </a:t>
            </a:r>
            <a:r>
              <a:rPr lang="en-US" b="0" dirty="0" err="1"/>
              <a:t>clanova</a:t>
            </a:r>
            <a:endParaRPr lang="en-US" b="0" dirty="0"/>
          </a:p>
          <a:p>
            <a:r>
              <a:rPr lang="en-US" b="0" dirty="0"/>
              <a:t>&lt;article&gt; – </a:t>
            </a:r>
            <a:r>
              <a:rPr lang="en-US" b="0" dirty="0" err="1"/>
              <a:t>clanovi</a:t>
            </a:r>
            <a:endParaRPr lang="en-US" b="0" dirty="0"/>
          </a:p>
          <a:p>
            <a:r>
              <a:rPr lang="en-US" b="0" dirty="0"/>
              <a:t>&lt;paragraph&gt; – </a:t>
            </a:r>
            <a:r>
              <a:rPr lang="en-US" b="0" dirty="0" err="1"/>
              <a:t>stavovi</a:t>
            </a:r>
            <a:r>
              <a:rPr lang="en-US" b="0" dirty="0"/>
              <a:t> </a:t>
            </a:r>
            <a:r>
              <a:rPr lang="en-US" b="0" dirty="0" err="1"/>
              <a:t>clanova</a:t>
            </a:r>
            <a:endParaRPr lang="en-US" b="0" dirty="0"/>
          </a:p>
          <a:p>
            <a:r>
              <a:rPr lang="en-US" b="0" dirty="0"/>
              <a:t>&lt;point&gt; – </a:t>
            </a:r>
            <a:r>
              <a:rPr lang="en-US" b="0" dirty="0" err="1"/>
              <a:t>tačke</a:t>
            </a:r>
            <a:r>
              <a:rPr lang="en-US" b="0" dirty="0"/>
              <a:t> </a:t>
            </a:r>
            <a:r>
              <a:rPr lang="en-US" b="0" dirty="0" err="1"/>
              <a:t>stavova</a:t>
            </a:r>
            <a:endParaRPr lang="en-US" b="0" dirty="0"/>
          </a:p>
          <a:p>
            <a:r>
              <a:rPr lang="en-US" b="0" dirty="0"/>
              <a:t>&lt;ref&gt; – reference </a:t>
            </a:r>
            <a:r>
              <a:rPr lang="en-US" b="0" dirty="0" err="1"/>
              <a:t>na</a:t>
            </a:r>
            <a:r>
              <a:rPr lang="en-US" b="0" dirty="0"/>
              <a:t> </a:t>
            </a:r>
            <a:r>
              <a:rPr lang="en-US" b="0" dirty="0" err="1"/>
              <a:t>druge</a:t>
            </a:r>
            <a:r>
              <a:rPr lang="en-US" b="0" dirty="0"/>
              <a:t> </a:t>
            </a:r>
            <a:r>
              <a:rPr lang="en-US" b="0" dirty="0" err="1"/>
              <a:t>clanove</a:t>
            </a:r>
            <a:r>
              <a:rPr lang="en-US" b="0" dirty="0"/>
              <a:t>/</a:t>
            </a:r>
            <a:r>
              <a:rPr lang="en-US" b="0" dirty="0" err="1"/>
              <a:t>stavove</a:t>
            </a: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/>
              <a:t>Za</a:t>
            </a:r>
            <a:r>
              <a:rPr lang="en-US" b="1" baseline="0" dirty="0"/>
              <a:t> </a:t>
            </a:r>
            <a:r>
              <a:rPr lang="en-US" b="1" baseline="0" dirty="0" err="1"/>
              <a:t>presude</a:t>
            </a:r>
            <a:r>
              <a:rPr lang="en-US" b="1" baseline="0" dirty="0"/>
              <a:t>:</a:t>
            </a:r>
            <a:endParaRPr lang="en-US" b="1" dirty="0"/>
          </a:p>
          <a:p>
            <a:r>
              <a:rPr lang="en-US" b="0" dirty="0"/>
              <a:t>&lt;judgment&gt; – </a:t>
            </a:r>
            <a:r>
              <a:rPr lang="en-US" b="0" dirty="0" err="1"/>
              <a:t>predstavlja</a:t>
            </a:r>
            <a:r>
              <a:rPr lang="en-US" b="0" dirty="0"/>
              <a:t> </a:t>
            </a:r>
            <a:r>
              <a:rPr lang="en-US" b="0" dirty="0" err="1"/>
              <a:t>sudsku</a:t>
            </a:r>
            <a:r>
              <a:rPr lang="en-US" b="0" dirty="0"/>
              <a:t> </a:t>
            </a:r>
            <a:r>
              <a:rPr lang="en-US" b="0" dirty="0" err="1"/>
              <a:t>odluku</a:t>
            </a:r>
            <a:endParaRPr lang="en-US" b="0" dirty="0"/>
          </a:p>
          <a:p>
            <a:r>
              <a:rPr lang="en-US" b="0" dirty="0"/>
              <a:t>&lt;meta&gt; – </a:t>
            </a:r>
            <a:r>
              <a:rPr lang="en-US" b="0" dirty="0" err="1"/>
              <a:t>sekcija</a:t>
            </a:r>
            <a:r>
              <a:rPr lang="en-US" b="0" baseline="0" dirty="0"/>
              <a:t> </a:t>
            </a:r>
            <a:r>
              <a:rPr lang="en-US" b="0" baseline="0" dirty="0" err="1"/>
              <a:t>za</a:t>
            </a:r>
            <a:r>
              <a:rPr lang="en-US" b="0" baseline="0" dirty="0"/>
              <a:t> </a:t>
            </a:r>
            <a:r>
              <a:rPr lang="en-US" b="0" baseline="0" dirty="0" err="1"/>
              <a:t>metapodatke</a:t>
            </a:r>
            <a:r>
              <a:rPr lang="en-US" b="0" baseline="0" dirty="0"/>
              <a:t> </a:t>
            </a:r>
            <a:r>
              <a:rPr lang="en-US" b="0" baseline="0" dirty="0" err="1"/>
              <a:t>dokumenta</a:t>
            </a:r>
            <a:endParaRPr lang="en-US" b="0" baseline="0" dirty="0"/>
          </a:p>
          <a:p>
            <a:r>
              <a:rPr lang="en-US" b="0" dirty="0"/>
              <a:t>&lt;</a:t>
            </a:r>
            <a:r>
              <a:rPr lang="en-US" b="0" dirty="0" err="1"/>
              <a:t>FRBRWork</a:t>
            </a:r>
            <a:r>
              <a:rPr lang="en-US" b="0" dirty="0"/>
              <a:t>&gt; – </a:t>
            </a:r>
            <a:r>
              <a:rPr lang="en-US" b="0" dirty="0" err="1"/>
              <a:t>osnovni</a:t>
            </a:r>
            <a:r>
              <a:rPr lang="en-US" b="0" dirty="0"/>
              <a:t> </a:t>
            </a:r>
            <a:r>
              <a:rPr lang="en-US" b="0" dirty="0" err="1"/>
              <a:t>identifikatori</a:t>
            </a:r>
            <a:r>
              <a:rPr lang="en-US" b="0" dirty="0"/>
              <a:t> </a:t>
            </a:r>
            <a:r>
              <a:rPr lang="en-US" b="0" dirty="0" err="1"/>
              <a:t>zakona</a:t>
            </a:r>
            <a:r>
              <a:rPr lang="en-US" b="0" dirty="0"/>
              <a:t> (</a:t>
            </a:r>
            <a:r>
              <a:rPr lang="en-US" b="0" dirty="0" err="1"/>
              <a:t>autor</a:t>
            </a:r>
            <a:r>
              <a:rPr lang="en-US" b="0" dirty="0"/>
              <a:t>/</a:t>
            </a:r>
            <a:r>
              <a:rPr lang="en-US" b="0" dirty="0" err="1"/>
              <a:t>izdavač</a:t>
            </a:r>
            <a:r>
              <a:rPr lang="en-US" b="0" dirty="0"/>
              <a:t>, datum, </a:t>
            </a:r>
            <a:r>
              <a:rPr lang="en-US" b="0" dirty="0" err="1"/>
              <a:t>naslov</a:t>
            </a:r>
            <a:r>
              <a:rPr lang="en-US" b="0" dirty="0"/>
              <a:t>, </a:t>
            </a:r>
            <a:r>
              <a:rPr lang="en-US" b="0" dirty="0" err="1"/>
              <a:t>država</a:t>
            </a:r>
            <a:r>
              <a:rPr lang="en-US" b="0" dirty="0"/>
              <a:t>)</a:t>
            </a:r>
          </a:p>
          <a:p>
            <a:r>
              <a:rPr lang="en-US" b="0" dirty="0"/>
              <a:t>&lt;party&gt; – </a:t>
            </a:r>
            <a:r>
              <a:rPr lang="en-US" b="0" dirty="0" err="1"/>
              <a:t>učesnici</a:t>
            </a:r>
            <a:r>
              <a:rPr lang="en-US" b="0" dirty="0"/>
              <a:t>: </a:t>
            </a:r>
            <a:r>
              <a:rPr lang="en-US" b="0" dirty="0" err="1"/>
              <a:t>okrivljeni</a:t>
            </a:r>
            <a:r>
              <a:rPr lang="en-US" b="0" dirty="0"/>
              <a:t>, </a:t>
            </a:r>
            <a:r>
              <a:rPr lang="en-US" b="0" dirty="0" err="1"/>
              <a:t>žrtve</a:t>
            </a:r>
            <a:r>
              <a:rPr lang="en-US" b="0" dirty="0"/>
              <a:t>, </a:t>
            </a:r>
            <a:r>
              <a:rPr lang="en-US" b="0" dirty="0" err="1"/>
              <a:t>sudija</a:t>
            </a:r>
            <a:r>
              <a:rPr lang="en-US" b="0" dirty="0"/>
              <a:t>, </a:t>
            </a:r>
            <a:r>
              <a:rPr lang="en-US" b="0" dirty="0" err="1"/>
              <a:t>advokat</a:t>
            </a:r>
            <a:r>
              <a:rPr lang="en-US" b="0" dirty="0"/>
              <a:t>, </a:t>
            </a:r>
            <a:r>
              <a:rPr lang="en-US" b="0" dirty="0" err="1"/>
              <a:t>zapisničar</a:t>
            </a:r>
            <a:endParaRPr lang="en-US" b="0" dirty="0"/>
          </a:p>
          <a:p>
            <a:r>
              <a:rPr lang="en-US" b="0" dirty="0"/>
              <a:t>&lt;organization&gt; – </a:t>
            </a:r>
            <a:r>
              <a:rPr lang="en-US" b="0" dirty="0" err="1"/>
              <a:t>institucije</a:t>
            </a:r>
            <a:r>
              <a:rPr lang="en-US" b="0" dirty="0"/>
              <a:t>: </a:t>
            </a:r>
            <a:r>
              <a:rPr lang="en-US" b="0" dirty="0" err="1"/>
              <a:t>sud</a:t>
            </a:r>
            <a:r>
              <a:rPr lang="en-US" b="0" dirty="0"/>
              <a:t>, </a:t>
            </a:r>
            <a:r>
              <a:rPr lang="en-US" b="0" dirty="0" err="1"/>
              <a:t>tužilaštvo</a:t>
            </a:r>
            <a:r>
              <a:rPr lang="en-US" b="0" dirty="0"/>
              <a:t>, </a:t>
            </a:r>
            <a:r>
              <a:rPr lang="en-US" b="0" dirty="0" err="1"/>
              <a:t>centar</a:t>
            </a:r>
            <a:r>
              <a:rPr lang="en-US" b="0" dirty="0"/>
              <a:t> </a:t>
            </a:r>
            <a:r>
              <a:rPr lang="en-US" b="0" dirty="0" err="1"/>
              <a:t>za</a:t>
            </a:r>
            <a:r>
              <a:rPr lang="en-US" b="0" dirty="0"/>
              <a:t> </a:t>
            </a:r>
            <a:r>
              <a:rPr lang="en-US" b="0" dirty="0" err="1"/>
              <a:t>socijalni</a:t>
            </a:r>
            <a:r>
              <a:rPr lang="en-US" b="0" dirty="0"/>
              <a:t> rad</a:t>
            </a:r>
          </a:p>
          <a:p>
            <a:r>
              <a:rPr lang="en-US" b="0" dirty="0"/>
              <a:t>&lt;references&gt; – reference </a:t>
            </a:r>
            <a:r>
              <a:rPr lang="en-US" b="0" dirty="0" err="1"/>
              <a:t>na</a:t>
            </a:r>
            <a:r>
              <a:rPr lang="en-US" b="0" dirty="0"/>
              <a:t> </a:t>
            </a:r>
            <a:r>
              <a:rPr lang="en-US" b="0" dirty="0" err="1"/>
              <a:t>druge</a:t>
            </a:r>
            <a:r>
              <a:rPr lang="en-US" b="0" dirty="0"/>
              <a:t> </a:t>
            </a:r>
            <a:r>
              <a:rPr lang="en-US" b="0" dirty="0" err="1"/>
              <a:t>zakone</a:t>
            </a:r>
            <a:r>
              <a:rPr lang="en-US" b="0" dirty="0"/>
              <a:t> </a:t>
            </a:r>
            <a:r>
              <a:rPr lang="en-US" b="0" dirty="0" err="1"/>
              <a:t>ili</a:t>
            </a:r>
            <a:r>
              <a:rPr lang="en-US" b="0" dirty="0"/>
              <a:t> </a:t>
            </a:r>
            <a:r>
              <a:rPr lang="en-US" b="0" dirty="0" err="1"/>
              <a:t>pravne</a:t>
            </a:r>
            <a:r>
              <a:rPr lang="en-US" b="0" dirty="0"/>
              <a:t> </a:t>
            </a:r>
            <a:r>
              <a:rPr lang="en-US" b="0" dirty="0" err="1"/>
              <a:t>akte</a:t>
            </a:r>
            <a:endParaRPr lang="en-US" b="0" dirty="0"/>
          </a:p>
          <a:p>
            <a:r>
              <a:rPr lang="en-US" b="0" dirty="0"/>
              <a:t>&lt;</a:t>
            </a:r>
            <a:r>
              <a:rPr lang="en-US" b="0" dirty="0" err="1"/>
              <a:t>judgmentBody</a:t>
            </a:r>
            <a:r>
              <a:rPr lang="en-US" b="0" dirty="0"/>
              <a:t>&gt; – </a:t>
            </a:r>
            <a:r>
              <a:rPr lang="en-US" b="0" dirty="0" err="1"/>
              <a:t>glavni</a:t>
            </a:r>
            <a:r>
              <a:rPr lang="en-US" b="0" dirty="0"/>
              <a:t> </a:t>
            </a:r>
            <a:r>
              <a:rPr lang="en-US" b="0" dirty="0" err="1"/>
              <a:t>tekst</a:t>
            </a:r>
            <a:r>
              <a:rPr lang="en-US" b="0" dirty="0"/>
              <a:t> </a:t>
            </a:r>
            <a:r>
              <a:rPr lang="en-US" b="0" dirty="0" err="1"/>
              <a:t>odluke</a:t>
            </a:r>
            <a:endParaRPr lang="en-US" b="0" dirty="0"/>
          </a:p>
          <a:p>
            <a:r>
              <a:rPr lang="en-US" b="0" dirty="0"/>
              <a:t>&lt;introduction&gt; – </a:t>
            </a:r>
            <a:r>
              <a:rPr lang="en-US" b="0" dirty="0" err="1"/>
              <a:t>uvod</a:t>
            </a:r>
            <a:r>
              <a:rPr lang="en-US" b="0" dirty="0"/>
              <a:t>: </a:t>
            </a:r>
            <a:r>
              <a:rPr lang="en-US" b="0" dirty="0" err="1"/>
              <a:t>sud</a:t>
            </a:r>
            <a:r>
              <a:rPr lang="en-US" b="0" dirty="0"/>
              <a:t>, </a:t>
            </a:r>
            <a:r>
              <a:rPr lang="en-US" b="0" dirty="0" err="1"/>
              <a:t>sudija</a:t>
            </a:r>
            <a:r>
              <a:rPr lang="en-US" b="0" dirty="0"/>
              <a:t>, </a:t>
            </a:r>
            <a:r>
              <a:rPr lang="en-US" b="0" dirty="0" err="1"/>
              <a:t>zapisničar</a:t>
            </a:r>
            <a:r>
              <a:rPr lang="en-US" b="0" dirty="0"/>
              <a:t>, </a:t>
            </a:r>
            <a:r>
              <a:rPr lang="en-US" b="0" dirty="0" err="1"/>
              <a:t>okrivljeni</a:t>
            </a:r>
            <a:endParaRPr lang="en-US" b="0" dirty="0"/>
          </a:p>
          <a:p>
            <a:r>
              <a:rPr lang="en-US" b="0" dirty="0"/>
              <a:t>&lt;background&gt; – </a:t>
            </a:r>
            <a:r>
              <a:rPr lang="en-US" b="0" dirty="0" err="1"/>
              <a:t>činjenični</a:t>
            </a:r>
            <a:r>
              <a:rPr lang="en-US" b="0" dirty="0"/>
              <a:t> </a:t>
            </a:r>
            <a:r>
              <a:rPr lang="en-US" b="0" dirty="0" err="1"/>
              <a:t>opis</a:t>
            </a:r>
            <a:r>
              <a:rPr lang="en-US" b="0" dirty="0"/>
              <a:t> </a:t>
            </a:r>
            <a:r>
              <a:rPr lang="en-US" b="0" dirty="0" err="1"/>
              <a:t>slučaja</a:t>
            </a:r>
            <a:endParaRPr lang="en-US" b="0" dirty="0"/>
          </a:p>
          <a:p>
            <a:r>
              <a:rPr lang="en-US" b="0" dirty="0"/>
              <a:t>&lt;decision&gt; – </a:t>
            </a:r>
            <a:r>
              <a:rPr lang="en-US" b="0" dirty="0" err="1"/>
              <a:t>presuda</a:t>
            </a:r>
            <a:r>
              <a:rPr lang="en-US" b="0" dirty="0"/>
              <a:t>, </a:t>
            </a:r>
            <a:r>
              <a:rPr lang="en-US" b="0" dirty="0" err="1"/>
              <a:t>kazne</a:t>
            </a:r>
            <a:r>
              <a:rPr lang="en-US" b="0" dirty="0"/>
              <a:t>, </a:t>
            </a:r>
            <a:r>
              <a:rPr lang="en-US" b="0" dirty="0" err="1"/>
              <a:t>primenjeni</a:t>
            </a:r>
            <a:r>
              <a:rPr lang="en-US" b="0" dirty="0"/>
              <a:t> </a:t>
            </a:r>
            <a:r>
              <a:rPr lang="en-US" b="0" dirty="0" err="1"/>
              <a:t>zakoni</a:t>
            </a:r>
            <a:endParaRPr lang="en-US" b="0" dirty="0"/>
          </a:p>
          <a:p>
            <a:r>
              <a:rPr lang="en-US" b="0" dirty="0"/>
              <a:t>&lt;arguments&gt; – </a:t>
            </a:r>
            <a:r>
              <a:rPr lang="en-US" b="0" dirty="0" err="1"/>
              <a:t>obrazloženje</a:t>
            </a:r>
            <a:r>
              <a:rPr lang="en-US" b="0" dirty="0"/>
              <a:t> </a:t>
            </a:r>
            <a:r>
              <a:rPr lang="en-US" b="0" dirty="0" err="1"/>
              <a:t>odluke</a:t>
            </a:r>
            <a:r>
              <a:rPr lang="en-US" b="0" dirty="0"/>
              <a:t>, </a:t>
            </a:r>
            <a:r>
              <a:rPr lang="en-US" b="0" dirty="0" err="1"/>
              <a:t>izvedeni</a:t>
            </a:r>
            <a:r>
              <a:rPr lang="en-US" b="0" dirty="0"/>
              <a:t> </a:t>
            </a:r>
            <a:r>
              <a:rPr lang="en-US" b="0" dirty="0" err="1"/>
              <a:t>dokazi</a:t>
            </a:r>
            <a:r>
              <a:rPr lang="en-US" b="0" dirty="0"/>
              <a:t>, </a:t>
            </a:r>
            <a:r>
              <a:rPr lang="en-US" b="0" dirty="0" err="1"/>
              <a:t>pravna</a:t>
            </a:r>
            <a:r>
              <a:rPr lang="en-US" b="0" dirty="0"/>
              <a:t> </a:t>
            </a:r>
            <a:r>
              <a:rPr lang="en-US" b="0" dirty="0" err="1"/>
              <a:t>obrazloženja</a:t>
            </a:r>
            <a:endParaRPr lang="en-US" b="0" dirty="0"/>
          </a:p>
          <a:p>
            <a:r>
              <a:rPr lang="en-US" b="0" dirty="0"/>
              <a:t>&lt;conclusions&gt; – </a:t>
            </a:r>
            <a:r>
              <a:rPr lang="en-US" b="0" dirty="0" err="1"/>
              <a:t>završni</a:t>
            </a:r>
            <a:r>
              <a:rPr lang="en-US" b="0" dirty="0"/>
              <a:t> </a:t>
            </a:r>
            <a:r>
              <a:rPr lang="en-US" b="0" dirty="0" err="1"/>
              <a:t>deo</a:t>
            </a:r>
            <a:r>
              <a:rPr lang="en-US" b="0" dirty="0"/>
              <a:t>: datum, </a:t>
            </a:r>
            <a:r>
              <a:rPr lang="en-US" b="0" dirty="0" err="1"/>
              <a:t>sudija</a:t>
            </a:r>
            <a:r>
              <a:rPr lang="en-US" b="0" dirty="0"/>
              <a:t>, </a:t>
            </a:r>
            <a:r>
              <a:rPr lang="en-US" b="0" dirty="0" err="1"/>
              <a:t>zapisničar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DFB7B-E7BF-42D1-982B-B5988566F2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13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Upotreba</a:t>
            </a:r>
            <a:r>
              <a:rPr lang="en-US" baseline="0" dirty="0"/>
              <a:t> </a:t>
            </a:r>
            <a:r>
              <a:rPr lang="en-US" baseline="0" dirty="0" err="1"/>
              <a:t>podataka</a:t>
            </a:r>
            <a:r>
              <a:rPr lang="en-US" baseline="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Kod</a:t>
            </a:r>
            <a:r>
              <a:rPr lang="en-US" baseline="0" dirty="0"/>
              <a:t> </a:t>
            </a:r>
            <a:r>
              <a:rPr lang="en-US" baseline="0" dirty="0" err="1"/>
              <a:t>prikaza</a:t>
            </a:r>
            <a:r>
              <a:rPr lang="en-US" baseline="0" dirty="0"/>
              <a:t> </a:t>
            </a:r>
            <a:r>
              <a:rPr lang="en-US" baseline="0" dirty="0" err="1"/>
              <a:t>presuda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zakona</a:t>
            </a:r>
            <a:r>
              <a:rPr lang="en-US" baseline="0" dirty="0"/>
              <a:t>, </a:t>
            </a:r>
            <a:r>
              <a:rPr lang="en-US" baseline="0" dirty="0" err="1"/>
              <a:t>prikazujemo</a:t>
            </a:r>
            <a:r>
              <a:rPr lang="en-US" baseline="0" dirty="0"/>
              <a:t> </a:t>
            </a:r>
            <a:r>
              <a:rPr lang="en-US" baseline="0" dirty="0" err="1"/>
              <a:t>izdvojene</a:t>
            </a:r>
            <a:r>
              <a:rPr lang="en-US" baseline="0" dirty="0"/>
              <a:t> </a:t>
            </a:r>
            <a:r>
              <a:rPr lang="en-US" baseline="0" dirty="0" err="1"/>
              <a:t>metapodatke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atribute</a:t>
            </a:r>
            <a:r>
              <a:rPr lang="en-US" baseline="0" dirty="0"/>
              <a:t> – </a:t>
            </a:r>
            <a:r>
              <a:rPr lang="en-US" baseline="0" dirty="0" err="1"/>
              <a:t>brzi</a:t>
            </a:r>
            <a:r>
              <a:rPr lang="en-US" baseline="0" dirty="0"/>
              <a:t> </a:t>
            </a:r>
            <a:r>
              <a:rPr lang="en-US" baseline="0" dirty="0" err="1"/>
              <a:t>pregled</a:t>
            </a:r>
            <a:r>
              <a:rPr lang="en-US" baseline="0" dirty="0"/>
              <a:t> </a:t>
            </a:r>
            <a:r>
              <a:rPr lang="en-US" baseline="0" dirty="0" err="1"/>
              <a:t>kljucnih</a:t>
            </a:r>
            <a:r>
              <a:rPr lang="en-US" baseline="0" dirty="0"/>
              <a:t> </a:t>
            </a:r>
            <a:r>
              <a:rPr lang="en-US" baseline="0" dirty="0" err="1"/>
              <a:t>informacija</a:t>
            </a:r>
            <a:r>
              <a:rPr lang="en-US" baseline="0" dirty="0"/>
              <a:t> bez </a:t>
            </a:r>
            <a:r>
              <a:rPr lang="en-US" baseline="0" dirty="0" err="1"/>
              <a:t>potrebe</a:t>
            </a:r>
            <a:r>
              <a:rPr lang="en-US" baseline="0" dirty="0"/>
              <a:t> </a:t>
            </a:r>
            <a:r>
              <a:rPr lang="en-US" baseline="0" dirty="0" err="1"/>
              <a:t>za</a:t>
            </a:r>
            <a:r>
              <a:rPr lang="en-US" baseline="0" dirty="0"/>
              <a:t> </a:t>
            </a:r>
            <a:r>
              <a:rPr lang="en-US" baseline="0" dirty="0" err="1"/>
              <a:t>citanjem</a:t>
            </a:r>
            <a:r>
              <a:rPr lang="en-US" baseline="0" dirty="0"/>
              <a:t> </a:t>
            </a:r>
            <a:r>
              <a:rPr lang="en-US" baseline="0" dirty="0" err="1"/>
              <a:t>cijelog</a:t>
            </a:r>
            <a:r>
              <a:rPr lang="en-US" baseline="0" dirty="0"/>
              <a:t> </a:t>
            </a:r>
            <a:r>
              <a:rPr lang="en-US" baseline="0" dirty="0" err="1"/>
              <a:t>dokumenta</a:t>
            </a:r>
            <a:r>
              <a:rPr lang="en-US" baseline="0" dirty="0"/>
              <a:t>, </a:t>
            </a:r>
            <a:r>
              <a:rPr lang="en-US" baseline="0" dirty="0" err="1"/>
              <a:t>efikasnija</a:t>
            </a:r>
            <a:r>
              <a:rPr lang="en-US" baseline="0" dirty="0"/>
              <a:t> </a:t>
            </a:r>
            <a:r>
              <a:rPr lang="en-US" baseline="0" dirty="0" err="1"/>
              <a:t>navigacija</a:t>
            </a:r>
            <a:r>
              <a:rPr lang="en-US" baseline="0" dirty="0"/>
              <a:t> </a:t>
            </a:r>
            <a:r>
              <a:rPr lang="en-US" baseline="0" dirty="0" err="1"/>
              <a:t>kroz</a:t>
            </a:r>
            <a:r>
              <a:rPr lang="en-US" baseline="0" dirty="0"/>
              <a:t> </a:t>
            </a:r>
            <a:r>
              <a:rPr lang="en-US" baseline="0" dirty="0" err="1"/>
              <a:t>presude</a:t>
            </a:r>
            <a:r>
              <a:rPr lang="en-US" baseline="0" dirty="0"/>
              <a:t>, </a:t>
            </a:r>
            <a:r>
              <a:rPr lang="en-US" baseline="0" dirty="0" err="1"/>
              <a:t>lakse</a:t>
            </a:r>
            <a:r>
              <a:rPr lang="en-US" baseline="0" dirty="0"/>
              <a:t> </a:t>
            </a:r>
            <a:r>
              <a:rPr lang="en-US" baseline="0" dirty="0" err="1"/>
              <a:t>uporedjivanje</a:t>
            </a:r>
            <a:r>
              <a:rPr lang="en-US" baseline="0" dirty="0"/>
              <a:t> </a:t>
            </a:r>
            <a:r>
              <a:rPr lang="en-US" baseline="0" dirty="0" err="1"/>
              <a:t>relevantnih</a:t>
            </a:r>
            <a:r>
              <a:rPr lang="en-US" baseline="0" dirty="0"/>
              <a:t> </a:t>
            </a:r>
            <a:r>
              <a:rPr lang="en-US" baseline="0" dirty="0" err="1"/>
              <a:t>podataka</a:t>
            </a: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Za</a:t>
            </a:r>
            <a:r>
              <a:rPr lang="en-US" baseline="0" dirty="0"/>
              <a:t> </a:t>
            </a:r>
            <a:r>
              <a:rPr lang="en-US" baseline="0" dirty="0" err="1"/>
              <a:t>rasudjivanje</a:t>
            </a:r>
            <a:r>
              <a:rPr lang="en-US" baseline="0" dirty="0"/>
              <a:t> </a:t>
            </a:r>
            <a:r>
              <a:rPr lang="en-US" baseline="0" dirty="0" err="1"/>
              <a:t>po</a:t>
            </a:r>
            <a:r>
              <a:rPr lang="en-US" baseline="0" dirty="0"/>
              <a:t> </a:t>
            </a:r>
            <a:r>
              <a:rPr lang="en-US" baseline="0" dirty="0" err="1"/>
              <a:t>pravilima</a:t>
            </a:r>
            <a:r>
              <a:rPr lang="en-US" baseline="0" dirty="0"/>
              <a:t> </a:t>
            </a:r>
            <a:r>
              <a:rPr lang="en-US" baseline="0" dirty="0" err="1"/>
              <a:t>i</a:t>
            </a:r>
            <a:r>
              <a:rPr lang="en-US" baseline="0" dirty="0"/>
              <a:t> </a:t>
            </a:r>
            <a:r>
              <a:rPr lang="en-US" baseline="0" dirty="0" err="1"/>
              <a:t>slucajevima</a:t>
            </a:r>
            <a:r>
              <a:rPr lang="en-US" baseline="0" dirty="0"/>
              <a:t>, </a:t>
            </a:r>
            <a:r>
              <a:rPr lang="en-US" baseline="0" dirty="0" err="1"/>
              <a:t>sto</a:t>
            </a:r>
            <a:r>
              <a:rPr lang="en-US" baseline="0" dirty="0"/>
              <a:t> </a:t>
            </a:r>
            <a:r>
              <a:rPr lang="en-US" baseline="0" dirty="0" err="1"/>
              <a:t>ce</a:t>
            </a:r>
            <a:r>
              <a:rPr lang="en-US" baseline="0" dirty="0"/>
              <a:t> </a:t>
            </a:r>
            <a:r>
              <a:rPr lang="en-US" baseline="0" dirty="0" err="1"/>
              <a:t>biti</a:t>
            </a:r>
            <a:r>
              <a:rPr lang="en-US" baseline="0" dirty="0"/>
              <a:t> </a:t>
            </a:r>
            <a:r>
              <a:rPr lang="en-US" baseline="0" dirty="0" err="1"/>
              <a:t>objasnjeno</a:t>
            </a:r>
            <a:r>
              <a:rPr lang="en-US" baseline="0" dirty="0"/>
              <a:t> u </a:t>
            </a:r>
            <a:r>
              <a:rPr lang="en-US" baseline="0" dirty="0" err="1"/>
              <a:t>nastavku</a:t>
            </a: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Upoređivanje</a:t>
            </a:r>
            <a:r>
              <a:rPr lang="en-US" b="1" dirty="0"/>
              <a:t> </a:t>
            </a:r>
            <a:r>
              <a:rPr lang="en-US" b="1" dirty="0" err="1"/>
              <a:t>automatske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ručne</a:t>
            </a:r>
            <a:r>
              <a:rPr lang="en-US" b="1" dirty="0"/>
              <a:t> </a:t>
            </a:r>
            <a:r>
              <a:rPr lang="en-US" b="1" dirty="0" err="1"/>
              <a:t>ekstrakcije</a:t>
            </a:r>
            <a:r>
              <a:rPr lang="en-US" dirty="0"/>
              <a:t> –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je </a:t>
            </a:r>
            <a:r>
              <a:rPr lang="en-US" dirty="0" err="1"/>
              <a:t>ChatGPT</a:t>
            </a:r>
            <a:r>
              <a:rPr lang="en-US" dirty="0"/>
              <a:t> API </a:t>
            </a:r>
            <a:r>
              <a:rPr lang="en-US" dirty="0" err="1"/>
              <a:t>automatski</a:t>
            </a:r>
            <a:r>
              <a:rPr lang="en-US" dirty="0"/>
              <a:t> </a:t>
            </a:r>
            <a:r>
              <a:rPr lang="en-US" dirty="0" err="1"/>
              <a:t>izdvojio</a:t>
            </a:r>
            <a:r>
              <a:rPr lang="en-US" dirty="0"/>
              <a:t> </a:t>
            </a:r>
            <a:r>
              <a:rPr lang="en-US" dirty="0" err="1"/>
              <a:t>metapodatke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pravne</a:t>
            </a:r>
            <a:r>
              <a:rPr lang="en-US" dirty="0"/>
              <a:t> </a:t>
            </a:r>
            <a:r>
              <a:rPr lang="en-US" dirty="0" err="1"/>
              <a:t>činjenice</a:t>
            </a:r>
            <a:r>
              <a:rPr lang="en-US" dirty="0"/>
              <a:t>, </a:t>
            </a:r>
            <a:r>
              <a:rPr lang="en-US" dirty="0" err="1"/>
              <a:t>izvršili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b="1" dirty="0" err="1"/>
              <a:t>ručnu</a:t>
            </a:r>
            <a:r>
              <a:rPr lang="en-US" b="1" dirty="0"/>
              <a:t> </a:t>
            </a:r>
            <a:r>
              <a:rPr lang="en-US" b="1" dirty="0" err="1"/>
              <a:t>proveru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korekciju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/>
              <a:t>Procenat</a:t>
            </a:r>
            <a:r>
              <a:rPr lang="en-US" b="1" dirty="0"/>
              <a:t> </a:t>
            </a:r>
            <a:r>
              <a:rPr lang="en-US" b="1" dirty="0" err="1"/>
              <a:t>tačnosti</a:t>
            </a:r>
            <a:r>
              <a:rPr lang="en-US" b="1" dirty="0"/>
              <a:t> </a:t>
            </a:r>
            <a:r>
              <a:rPr lang="en-US" b="1" dirty="0" err="1"/>
              <a:t>ekstrakcije</a:t>
            </a:r>
            <a:r>
              <a:rPr lang="en-US" dirty="0"/>
              <a:t> –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poređenja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ručno</a:t>
            </a:r>
            <a:r>
              <a:rPr lang="en-US" dirty="0"/>
              <a:t> </a:t>
            </a:r>
            <a:r>
              <a:rPr lang="en-US" dirty="0" err="1"/>
              <a:t>ispravljenim</a:t>
            </a:r>
            <a:r>
              <a:rPr lang="en-US" dirty="0"/>
              <a:t> </a:t>
            </a:r>
            <a:r>
              <a:rPr lang="en-US" dirty="0" err="1"/>
              <a:t>podacima</a:t>
            </a:r>
            <a:r>
              <a:rPr lang="en-US" dirty="0"/>
              <a:t>, </a:t>
            </a:r>
            <a:r>
              <a:rPr lang="en-US" dirty="0" err="1"/>
              <a:t>utvrđeno</a:t>
            </a:r>
            <a:r>
              <a:rPr lang="en-US" dirty="0"/>
              <a:t> je da je </a:t>
            </a:r>
            <a:r>
              <a:rPr lang="en-US" b="1" dirty="0" err="1"/>
              <a:t>automatska</a:t>
            </a:r>
            <a:r>
              <a:rPr lang="en-US" b="1" dirty="0"/>
              <a:t> </a:t>
            </a:r>
            <a:r>
              <a:rPr lang="en-US" b="1" dirty="0" err="1"/>
              <a:t>ekstrakcija</a:t>
            </a:r>
            <a:r>
              <a:rPr lang="en-US" b="1" dirty="0"/>
              <a:t> </a:t>
            </a:r>
            <a:r>
              <a:rPr lang="en-US" b="1" dirty="0" err="1"/>
              <a:t>imala</a:t>
            </a:r>
            <a:r>
              <a:rPr lang="en-US" b="1" dirty="0"/>
              <a:t> </a:t>
            </a:r>
            <a:r>
              <a:rPr lang="en-US" b="1" dirty="0" err="1"/>
              <a:t>tačnost</a:t>
            </a:r>
            <a:r>
              <a:rPr lang="en-US" b="1" dirty="0"/>
              <a:t> od 9</a:t>
            </a:r>
            <a:r>
              <a:rPr lang="sr-Latn-RS" b="1" dirty="0"/>
              <a:t>0</a:t>
            </a:r>
            <a:r>
              <a:rPr lang="en-US" b="1" dirty="0"/>
              <a:t>%</a:t>
            </a: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DFB7B-E7BF-42D1-982B-B5988566F2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95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Lista</a:t>
            </a:r>
            <a:r>
              <a:rPr lang="en-US" dirty="0" smtClean="0"/>
              <a:t> </a:t>
            </a:r>
            <a:r>
              <a:rPr lang="en-US" dirty="0" err="1" smtClean="0"/>
              <a:t>svih</a:t>
            </a:r>
            <a:r>
              <a:rPr lang="en-US" dirty="0" smtClean="0"/>
              <a:t> </a:t>
            </a:r>
            <a:r>
              <a:rPr lang="en-US" dirty="0" err="1" smtClean="0"/>
              <a:t>presuda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postojecih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generisanih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izdvojenim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atributima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kojima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presuda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predstavljena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metapodacima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uz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mogucnost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filtriranja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postojece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generisane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Prikaz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Krivicnog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zakonika</a:t>
            </a:r>
            <a:r>
              <a:rPr lang="en-US" baseline="0" dirty="0" smtClean="0"/>
              <a:t> u html </a:t>
            </a:r>
            <a:r>
              <a:rPr lang="en-US" baseline="0" dirty="0" err="1" smtClean="0"/>
              <a:t>formatu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izdvojenim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metapodacima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Uvijek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dostupan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zakonik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sudijama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omogucava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ustedu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vremena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podrsku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odlucivanju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DFB7B-E7BF-42D1-982B-B5988566F2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27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program:</a:t>
            </a:r>
          </a:p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Prevođenje</a:t>
            </a:r>
            <a:r>
              <a:rPr lang="en-US" dirty="0" smtClean="0"/>
              <a:t> </a:t>
            </a:r>
            <a:r>
              <a:rPr lang="en-US" dirty="0" err="1" smtClean="0"/>
              <a:t>Akoma</a:t>
            </a:r>
            <a:r>
              <a:rPr lang="en-US" dirty="0" smtClean="0"/>
              <a:t> </a:t>
            </a:r>
            <a:r>
              <a:rPr lang="en-US" dirty="0" err="1" smtClean="0"/>
              <a:t>Ntoso</a:t>
            </a:r>
            <a:r>
              <a:rPr lang="en-US" dirty="0" smtClean="0"/>
              <a:t> </a:t>
            </a:r>
            <a:r>
              <a:rPr lang="en-US" dirty="0" err="1" smtClean="0"/>
              <a:t>fajlova</a:t>
            </a:r>
            <a:r>
              <a:rPr lang="en-US" dirty="0" smtClean="0"/>
              <a:t> u HTML </a:t>
            </a:r>
            <a:r>
              <a:rPr lang="en-US" dirty="0" err="1" smtClean="0"/>
              <a:t>fajlove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Akoma</a:t>
            </a:r>
            <a:r>
              <a:rPr lang="en-US" dirty="0" smtClean="0"/>
              <a:t> </a:t>
            </a:r>
            <a:r>
              <a:rPr lang="en-US" dirty="0" err="1" smtClean="0"/>
              <a:t>Ntoso</a:t>
            </a:r>
            <a:r>
              <a:rPr lang="en-US" dirty="0" smtClean="0"/>
              <a:t> </a:t>
            </a:r>
            <a:r>
              <a:rPr lang="en-US" dirty="0" err="1" smtClean="0"/>
              <a:t>tagove</a:t>
            </a:r>
            <a:r>
              <a:rPr lang="en-US" dirty="0" smtClean="0"/>
              <a:t> </a:t>
            </a:r>
            <a:r>
              <a:rPr lang="en-US" dirty="0" err="1" smtClean="0"/>
              <a:t>zamenjuje</a:t>
            </a:r>
            <a:r>
              <a:rPr lang="en-US" dirty="0" smtClean="0"/>
              <a:t> </a:t>
            </a:r>
            <a:r>
              <a:rPr lang="en-US" dirty="0" err="1" smtClean="0"/>
              <a:t>odgovarajućim</a:t>
            </a:r>
            <a:r>
              <a:rPr lang="en-US" dirty="0" smtClean="0"/>
              <a:t> HTML </a:t>
            </a:r>
            <a:r>
              <a:rPr lang="en-US" dirty="0" err="1" smtClean="0"/>
              <a:t>tagovima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Navigacija</a:t>
            </a:r>
            <a:r>
              <a:rPr lang="en-US" dirty="0" smtClean="0"/>
              <a:t> </a:t>
            </a:r>
            <a:r>
              <a:rPr lang="en-US" dirty="0" err="1" smtClean="0"/>
              <a:t>kroz</a:t>
            </a:r>
            <a:r>
              <a:rPr lang="en-US" dirty="0" smtClean="0"/>
              <a:t> </a:t>
            </a:r>
            <a:r>
              <a:rPr lang="en-US" dirty="0" err="1" smtClean="0"/>
              <a:t>dokumente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aseline="0" dirty="0" err="1" smtClean="0"/>
              <a:t>Ovdje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vidimo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organizaciju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dokumenata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kao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mgoucnost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navigacije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kroz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njih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putem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označenih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linkova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Kada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korisnik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klikne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link </a:t>
            </a:r>
            <a:r>
              <a:rPr lang="en-US" baseline="0" dirty="0" err="1" smtClean="0"/>
              <a:t>koji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odnosi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odredjeni</a:t>
            </a:r>
            <a:r>
              <a:rPr lang="en-US" baseline="0" dirty="0" smtClean="0"/>
              <a:t> clan </a:t>
            </a:r>
            <a:r>
              <a:rPr lang="en-US" baseline="0" dirty="0" err="1" smtClean="0"/>
              <a:t>zakona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otvori</a:t>
            </a:r>
            <a:r>
              <a:rPr lang="en-US" baseline="0" dirty="0" smtClean="0"/>
              <a:t> se document </a:t>
            </a:r>
            <a:r>
              <a:rPr lang="en-US" baseline="0" dirty="0" err="1" smtClean="0"/>
              <a:t>zakona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pozicionira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konkretan</a:t>
            </a:r>
            <a:r>
              <a:rPr lang="en-US" baseline="0" dirty="0" smtClean="0"/>
              <a:t> clan.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DFB7B-E7BF-42D1-982B-B5988566F2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21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Na </a:t>
            </a:r>
            <a:r>
              <a:rPr lang="en-US" baseline="0" dirty="0" err="1" smtClean="0"/>
              <a:t>frontu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prikazane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metapodataka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atributa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samom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slucaju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potrebno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rasudjivanje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generisanje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presude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Pocetna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metapodataka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obavezna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jer</a:t>
            </a:r>
            <a:r>
              <a:rPr lang="en-US" baseline="0" dirty="0" smtClean="0"/>
              <a:t> se u </a:t>
            </a:r>
            <a:r>
              <a:rPr lang="en-US" baseline="0" dirty="0" err="1" smtClean="0"/>
              <a:t>svim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presudama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analizirali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pominju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Atributi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koji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unose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odabrani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analizom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postojecih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presuda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uticu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odluku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sudije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Odabirom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opcije</a:t>
            </a:r>
            <a:r>
              <a:rPr lang="en-US" baseline="0" dirty="0" smtClean="0"/>
              <a:t> – “</a:t>
            </a:r>
            <a:r>
              <a:rPr lang="en-US" baseline="0" dirty="0" err="1" smtClean="0"/>
              <a:t>izvrsi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rasudjivanje</a:t>
            </a:r>
            <a:r>
              <a:rPr lang="en-US" baseline="0" dirty="0" smtClean="0"/>
              <a:t>”, </a:t>
            </a:r>
            <a:r>
              <a:rPr lang="en-US" baseline="0" dirty="0" err="1" smtClean="0"/>
              <a:t>pokrece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rasudjivanje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pravilima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slucajevima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Ovo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detaljno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objasnjeno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narednim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slajdovima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Na </a:t>
            </a:r>
            <a:r>
              <a:rPr lang="en-US" baseline="0" dirty="0" err="1" smtClean="0"/>
              <a:t>slajdu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oznacene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slicne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presude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koje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prikazuju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potrebe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rasudjivanja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slucajevima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DFB7B-E7BF-42D1-982B-B5988566F2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23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Rasudjivanje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slucajevima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pristup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kom</a:t>
            </a:r>
            <a:r>
              <a:rPr lang="en-US" baseline="0" dirty="0" smtClean="0"/>
              <a:t> se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novi</a:t>
            </a:r>
            <a:r>
              <a:rPr lang="en-US" dirty="0" smtClean="0"/>
              <a:t> </a:t>
            </a:r>
            <a:r>
              <a:rPr lang="en-US" dirty="0" err="1" smtClean="0"/>
              <a:t>slucaj</a:t>
            </a:r>
            <a:r>
              <a:rPr lang="en-US" dirty="0" smtClean="0"/>
              <a:t> se </a:t>
            </a:r>
            <a:r>
              <a:rPr lang="en-US" dirty="0" err="1" smtClean="0"/>
              <a:t>pronalazi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najslicnijih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presuda</a:t>
            </a:r>
            <a:r>
              <a:rPr lang="en-US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 smtClean="0"/>
              <a:t>Baza</a:t>
            </a:r>
            <a:r>
              <a:rPr lang="en-US" b="1" dirty="0" smtClean="0"/>
              <a:t> </a:t>
            </a:r>
            <a:r>
              <a:rPr lang="en-US" b="1" dirty="0" err="1" smtClean="0"/>
              <a:t>slucajeva</a:t>
            </a:r>
            <a:r>
              <a:rPr lang="en-US" b="1" dirty="0" smtClean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izabrane</a:t>
            </a:r>
            <a:r>
              <a:rPr lang="en-US" dirty="0" smtClean="0"/>
              <a:t> </a:t>
            </a:r>
            <a:r>
              <a:rPr lang="en-US" dirty="0" err="1" smtClean="0"/>
              <a:t>sudske</a:t>
            </a:r>
            <a:r>
              <a:rPr lang="en-US" dirty="0" smtClean="0"/>
              <a:t> </a:t>
            </a:r>
            <a:r>
              <a:rPr lang="en-US" dirty="0" err="1" smtClean="0"/>
              <a:t>odluke</a:t>
            </a:r>
            <a:r>
              <a:rPr lang="en-US" dirty="0" smtClean="0"/>
              <a:t> </a:t>
            </a:r>
            <a:r>
              <a:rPr lang="en-US" dirty="0" err="1" smtClean="0"/>
              <a:t>predstavljene</a:t>
            </a:r>
            <a:r>
              <a:rPr lang="en-US" dirty="0" smtClean="0"/>
              <a:t> </a:t>
            </a:r>
            <a:r>
              <a:rPr lang="en-US" dirty="0" err="1" smtClean="0"/>
              <a:t>pravnim</a:t>
            </a:r>
            <a:r>
              <a:rPr lang="en-US" dirty="0" smtClean="0"/>
              <a:t> </a:t>
            </a:r>
            <a:r>
              <a:rPr lang="en-US" dirty="0" err="1" smtClean="0"/>
              <a:t>cinjenicama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CBR je </a:t>
            </a:r>
            <a:r>
              <a:rPr lang="en-US" baseline="0" dirty="0" err="1" smtClean="0"/>
              <a:t>korisno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pruza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podrsku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odlucivanju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ustedu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vremena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jednostavno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azzuriranje</a:t>
            </a:r>
            <a:r>
              <a:rPr lang="en-US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baseline="0" dirty="0" err="1" smtClean="0"/>
              <a:t>Podaci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slucajevima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unose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sistem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pomocu</a:t>
            </a:r>
            <a:r>
              <a:rPr lang="en-US" baseline="0" dirty="0" smtClean="0"/>
              <a:t> csv </a:t>
            </a:r>
            <a:r>
              <a:rPr lang="en-US" baseline="0" dirty="0" err="1" smtClean="0"/>
              <a:t>konektora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err="1" smtClean="0"/>
              <a:t>Lokalna</a:t>
            </a:r>
            <a:r>
              <a:rPr lang="en-US" dirty="0" smtClean="0"/>
              <a:t> </a:t>
            </a:r>
            <a:r>
              <a:rPr lang="en-US" dirty="0" err="1" smtClean="0"/>
              <a:t>slicnost</a:t>
            </a:r>
            <a:r>
              <a:rPr lang="en-US" dirty="0" smtClean="0"/>
              <a:t> 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racuna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svaki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atribut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pojedinacno</a:t>
            </a:r>
            <a:r>
              <a:rPr lang="en-US" baseline="0" dirty="0" smtClean="0"/>
              <a:t>: equal </a:t>
            </a:r>
            <a:r>
              <a:rPr lang="en-US" baseline="0" dirty="0" err="1" smtClean="0"/>
              <a:t>fja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slicnosti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Boolean </a:t>
            </a:r>
            <a:r>
              <a:rPr lang="en-US" baseline="0" dirty="0" err="1" smtClean="0"/>
              <a:t>vrijednosti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ili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sasvim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identicne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sasvim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razlicite</a:t>
            </a:r>
            <a:r>
              <a:rPr lang="en-US" baseline="0" dirty="0" smtClean="0"/>
              <a:t>), tabular similarity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kategorijske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vrijednosti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matricu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slicnosti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Matrica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slicnosti</a:t>
            </a:r>
            <a:r>
              <a:rPr lang="en-US" baseline="0" dirty="0" smtClean="0"/>
              <a:t> bice </a:t>
            </a:r>
            <a:r>
              <a:rPr lang="en-US" baseline="0" dirty="0" err="1" smtClean="0"/>
              <a:t>detaljno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objasnjena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narednom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slajdu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Sam process se </a:t>
            </a:r>
            <a:r>
              <a:rPr lang="en-US" dirty="0" err="1" smtClean="0"/>
              <a:t>izvrsava</a:t>
            </a:r>
            <a:r>
              <a:rPr lang="en-US" dirty="0" smtClean="0"/>
              <a:t> </a:t>
            </a:r>
            <a:r>
              <a:rPr lang="en-US" dirty="0" err="1" smtClean="0"/>
              <a:t>kroz</a:t>
            </a:r>
            <a:r>
              <a:rPr lang="en-US" dirty="0" smtClean="0"/>
              <a:t> </a:t>
            </a:r>
            <a:r>
              <a:rPr lang="en-US" dirty="0" err="1" smtClean="0"/>
              <a:t>cbrservice</a:t>
            </a:r>
            <a:r>
              <a:rPr lang="en-US" dirty="0" smtClean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 smtClean="0"/>
              <a:t>Koristimo</a:t>
            </a:r>
            <a:r>
              <a:rPr lang="en-US" dirty="0" smtClean="0"/>
              <a:t> </a:t>
            </a:r>
            <a:r>
              <a:rPr lang="en-US" dirty="0" err="1" smtClean="0"/>
              <a:t>jColibri</a:t>
            </a:r>
            <a:r>
              <a:rPr lang="en-US" dirty="0" smtClean="0"/>
              <a:t> framework,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modifikovan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pristup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koristeci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</a:t>
            </a:r>
            <a:r>
              <a:rPr lang="en-US" baseline="0" dirty="0" smtClean="0"/>
              <a:t> custom </a:t>
            </a:r>
            <a:r>
              <a:rPr lang="en-US" baseline="0" dirty="0" err="1" smtClean="0"/>
              <a:t>cbr</a:t>
            </a:r>
            <a:r>
              <a:rPr lang="en-US" baseline="0" dirty="0" smtClean="0"/>
              <a:t> service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K</a:t>
            </a:r>
            <a:r>
              <a:rPr lang="en-US" dirty="0" err="1" smtClean="0"/>
              <a:t>onfigurisu</a:t>
            </a:r>
            <a:r>
              <a:rPr lang="en-US" dirty="0" smtClean="0"/>
              <a:t> 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slicnosti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sve</a:t>
            </a:r>
            <a:r>
              <a:rPr lang="en-US" baseline="0" dirty="0" smtClean="0"/>
              <a:t> attribute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Pronalazi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najslicnijih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presuda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koristeci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globalnu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slicnost</a:t>
            </a:r>
            <a:r>
              <a:rPr lang="en-US" baseline="0" dirty="0" smtClean="0"/>
              <a:t> average – </a:t>
            </a:r>
            <a:r>
              <a:rPr lang="en-US" baseline="0" dirty="0" err="1" smtClean="0"/>
              <a:t>prosjek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svih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slicnosti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pojedinacnim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atributima</a:t>
            </a:r>
            <a:r>
              <a:rPr lang="en-US" baseline="0" dirty="0" smtClean="0"/>
              <a:t>. [</a:t>
            </a:r>
            <a:r>
              <a:rPr lang="en-US" baseline="0" dirty="0" err="1" smtClean="0"/>
              <a:t>Jer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lokalnom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slicnoscu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djelimicno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nadomjesceno</a:t>
            </a:r>
            <a:r>
              <a:rPr lang="en-US" baseline="0" dirty="0" smtClean="0"/>
              <a:t> da se </a:t>
            </a:r>
            <a:r>
              <a:rPr lang="en-US" baseline="0" dirty="0" err="1" smtClean="0"/>
              <a:t>potencijalna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razlicita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znacajnost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pojedinih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nadomjesti</a:t>
            </a:r>
            <a:r>
              <a:rPr lang="en-US" baseline="0" dirty="0" smtClean="0"/>
              <a:t>]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</a:t>
            </a:r>
            <a:r>
              <a:rPr lang="en-US" baseline="0" dirty="0" err="1" smtClean="0"/>
              <a:t>dodaje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novi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slucaj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bazu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generisanja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presude</a:t>
            </a:r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DFB7B-E7BF-42D1-982B-B5988566F2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92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C146-2572-4D6E-864A-13E0EF8D8B5B}" type="datetimeFigureOut">
              <a:rPr lang="en-US" smtClean="0"/>
              <a:t>2025-10-15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6275F67-A353-4119-8309-82BE7E5E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22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C146-2572-4D6E-864A-13E0EF8D8B5B}" type="datetimeFigureOut">
              <a:rPr lang="en-US" smtClean="0"/>
              <a:t>2025-10-15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6275F67-A353-4119-8309-82BE7E5E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70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C146-2572-4D6E-864A-13E0EF8D8B5B}" type="datetimeFigureOut">
              <a:rPr lang="en-US" smtClean="0"/>
              <a:t>2025-10-15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6275F67-A353-4119-8309-82BE7E5E697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7627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C146-2572-4D6E-864A-13E0EF8D8B5B}" type="datetimeFigureOut">
              <a:rPr lang="en-US" smtClean="0"/>
              <a:t>2025-10-15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275F67-A353-4119-8309-82BE7E5E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65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C146-2572-4D6E-864A-13E0EF8D8B5B}" type="datetimeFigureOut">
              <a:rPr lang="en-US" smtClean="0"/>
              <a:t>2025-10-15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275F67-A353-4119-8309-82BE7E5E697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7041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C146-2572-4D6E-864A-13E0EF8D8B5B}" type="datetimeFigureOut">
              <a:rPr lang="en-US" smtClean="0"/>
              <a:t>2025-10-15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275F67-A353-4119-8309-82BE7E5E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1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C146-2572-4D6E-864A-13E0EF8D8B5B}" type="datetimeFigureOut">
              <a:rPr lang="en-US" smtClean="0"/>
              <a:t>2025-10-15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5F67-A353-4119-8309-82BE7E5E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4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C146-2572-4D6E-864A-13E0EF8D8B5B}" type="datetimeFigureOut">
              <a:rPr lang="en-US" smtClean="0"/>
              <a:t>2025-10-15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5F67-A353-4119-8309-82BE7E5E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21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C146-2572-4D6E-864A-13E0EF8D8B5B}" type="datetimeFigureOut">
              <a:rPr lang="en-US" smtClean="0"/>
              <a:t>2025-10-15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5F67-A353-4119-8309-82BE7E5E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90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C146-2572-4D6E-864A-13E0EF8D8B5B}" type="datetimeFigureOut">
              <a:rPr lang="en-US" smtClean="0"/>
              <a:t>2025-10-15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6275F67-A353-4119-8309-82BE7E5E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20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C146-2572-4D6E-864A-13E0EF8D8B5B}" type="datetimeFigureOut">
              <a:rPr lang="en-US" smtClean="0"/>
              <a:t>2025-10-15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6275F67-A353-4119-8309-82BE7E5E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6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C146-2572-4D6E-864A-13E0EF8D8B5B}" type="datetimeFigureOut">
              <a:rPr lang="en-US" smtClean="0"/>
              <a:t>2025-10-15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6275F67-A353-4119-8309-82BE7E5E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13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C146-2572-4D6E-864A-13E0EF8D8B5B}" type="datetimeFigureOut">
              <a:rPr lang="en-US" smtClean="0"/>
              <a:t>2025-10-15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5F67-A353-4119-8309-82BE7E5E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30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C146-2572-4D6E-864A-13E0EF8D8B5B}" type="datetimeFigureOut">
              <a:rPr lang="en-US" smtClean="0"/>
              <a:t>2025-10-15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5F67-A353-4119-8309-82BE7E5E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14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C146-2572-4D6E-864A-13E0EF8D8B5B}" type="datetimeFigureOut">
              <a:rPr lang="en-US" smtClean="0"/>
              <a:t>2025-10-15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75F67-A353-4119-8309-82BE7E5E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88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EC146-2572-4D6E-864A-13E0EF8D8B5B}" type="datetimeFigureOut">
              <a:rPr lang="en-US" smtClean="0"/>
              <a:t>2025-10-15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6275F67-A353-4119-8309-82BE7E5E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73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EC146-2572-4D6E-864A-13E0EF8D8B5B}" type="datetimeFigureOut">
              <a:rPr lang="en-US" smtClean="0"/>
              <a:t>2025-10-15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6275F67-A353-4119-8309-82BE7E5E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96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0" y="2827865"/>
            <a:ext cx="9472611" cy="767417"/>
          </a:xfrm>
        </p:spPr>
        <p:txBody>
          <a:bodyPr/>
          <a:lstStyle/>
          <a:p>
            <a:pPr algn="ctr"/>
            <a:r>
              <a:rPr lang="en-US" b="1" dirty="0" err="1"/>
              <a:t>Krivična</a:t>
            </a:r>
            <a:r>
              <a:rPr lang="en-US" b="1" dirty="0"/>
              <a:t> </a:t>
            </a:r>
            <a:r>
              <a:rPr lang="en-US" b="1" dirty="0" err="1"/>
              <a:t>dela</a:t>
            </a:r>
            <a:r>
              <a:rPr lang="en-US" b="1" dirty="0"/>
              <a:t> </a:t>
            </a:r>
            <a:r>
              <a:rPr lang="en-US" b="1" dirty="0" err="1"/>
              <a:t>protiv</a:t>
            </a:r>
            <a:r>
              <a:rPr lang="en-US" b="1" dirty="0"/>
              <a:t> </a:t>
            </a:r>
            <a:r>
              <a:rPr lang="en-US" b="1" dirty="0" err="1"/>
              <a:t>braka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porodice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0" y="3634564"/>
            <a:ext cx="9472611" cy="516938"/>
          </a:xfrm>
        </p:spPr>
        <p:txBody>
          <a:bodyPr/>
          <a:lstStyle/>
          <a:p>
            <a:pPr algn="ctr"/>
            <a:r>
              <a:rPr lang="en-US" dirty="0" err="1"/>
              <a:t>Projektni</a:t>
            </a:r>
            <a:r>
              <a:rPr lang="en-US" dirty="0"/>
              <a:t> </a:t>
            </a:r>
            <a:r>
              <a:rPr lang="en-US" dirty="0" err="1"/>
              <a:t>zadatak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Pravne</a:t>
            </a:r>
            <a:r>
              <a:rPr lang="en-US" dirty="0"/>
              <a:t> </a:t>
            </a:r>
            <a:r>
              <a:rPr lang="en-US" dirty="0" err="1"/>
              <a:t>informatike</a:t>
            </a:r>
            <a:r>
              <a:rPr lang="en-US" dirty="0"/>
              <a:t> – </a:t>
            </a:r>
            <a:r>
              <a:rPr lang="en-US" dirty="0" err="1"/>
              <a:t>školska</a:t>
            </a:r>
            <a:r>
              <a:rPr lang="en-US" dirty="0"/>
              <a:t> 2024/2025. </a:t>
            </a:r>
            <a:r>
              <a:rPr lang="en-US" dirty="0" err="1"/>
              <a:t>godina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27120" y="5602056"/>
            <a:ext cx="216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Anja Du</a:t>
            </a:r>
            <a:r>
              <a:rPr lang="sr-Latn-RS" dirty="0"/>
              <a:t>čić</a:t>
            </a:r>
          </a:p>
          <a:p>
            <a:r>
              <a:rPr lang="sr-Latn-RS" dirty="0"/>
              <a:t>E2 15/2024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5597569"/>
            <a:ext cx="2156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Anja </a:t>
            </a:r>
            <a:r>
              <a:rPr lang="sr-Latn-RS" dirty="0"/>
              <a:t>Lovrić</a:t>
            </a:r>
          </a:p>
          <a:p>
            <a:r>
              <a:rPr lang="sr-Latn-RS" dirty="0"/>
              <a:t>E2 16/2024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47660" y="5597569"/>
            <a:ext cx="216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Dušan Vuković</a:t>
            </a:r>
          </a:p>
          <a:p>
            <a:r>
              <a:rPr lang="sr-Latn-RS" dirty="0"/>
              <a:t>E2 141/2024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63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2090"/>
          </a:xfrm>
        </p:spPr>
        <p:txBody>
          <a:bodyPr/>
          <a:lstStyle/>
          <a:p>
            <a:r>
              <a:rPr lang="en-US" dirty="0" err="1"/>
              <a:t>Rasuđivanje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slučajevima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73200"/>
            <a:ext cx="8915400" cy="4438022"/>
          </a:xfrm>
        </p:spPr>
        <p:txBody>
          <a:bodyPr>
            <a:normAutofit/>
          </a:bodyPr>
          <a:lstStyle/>
          <a:p>
            <a:r>
              <a:rPr lang="en-US" sz="2000" dirty="0" err="1"/>
              <a:t>Baza</a:t>
            </a:r>
            <a:r>
              <a:rPr lang="en-US" sz="2000" dirty="0"/>
              <a:t> </a:t>
            </a:r>
            <a:r>
              <a:rPr lang="en-US" sz="2000" dirty="0" err="1"/>
              <a:t>slučajeva</a:t>
            </a:r>
            <a:r>
              <a:rPr lang="en-US" sz="2000" dirty="0"/>
              <a:t> – </a:t>
            </a:r>
            <a:r>
              <a:rPr lang="en-US" sz="2000" dirty="0" err="1"/>
              <a:t>izabrane</a:t>
            </a:r>
            <a:r>
              <a:rPr lang="en-US" sz="2000" dirty="0"/>
              <a:t> </a:t>
            </a:r>
            <a:r>
              <a:rPr lang="en-US" sz="2000" dirty="0" err="1"/>
              <a:t>sudske</a:t>
            </a:r>
            <a:r>
              <a:rPr lang="en-US" sz="2000" dirty="0"/>
              <a:t> </a:t>
            </a:r>
            <a:r>
              <a:rPr lang="en-US" sz="2000" dirty="0" err="1"/>
              <a:t>odluke</a:t>
            </a:r>
            <a:r>
              <a:rPr lang="en-US" sz="2000" dirty="0"/>
              <a:t> (</a:t>
            </a:r>
            <a:r>
              <a:rPr lang="en-US" sz="2000" dirty="0" err="1"/>
              <a:t>pravne</a:t>
            </a:r>
            <a:r>
              <a:rPr lang="en-US" sz="2000" dirty="0"/>
              <a:t> </a:t>
            </a:r>
            <a:r>
              <a:rPr lang="en-US" sz="2000" dirty="0" err="1"/>
              <a:t>činjenice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CSV </a:t>
            </a:r>
            <a:r>
              <a:rPr lang="en-US" sz="2000" dirty="0"/>
              <a:t>connector – </a:t>
            </a:r>
            <a:r>
              <a:rPr lang="en-US" sz="2000" dirty="0" err="1"/>
              <a:t>dobavljanje</a:t>
            </a:r>
            <a:r>
              <a:rPr lang="en-US" sz="2000" dirty="0"/>
              <a:t> </a:t>
            </a:r>
            <a:r>
              <a:rPr lang="en-US" sz="2000" dirty="0" err="1"/>
              <a:t>slučajeva</a:t>
            </a:r>
            <a:r>
              <a:rPr lang="en-US" sz="2000" dirty="0"/>
              <a:t> u </a:t>
            </a:r>
            <a:r>
              <a:rPr lang="en-US" sz="2000" dirty="0" err="1"/>
              <a:t>bazu</a:t>
            </a:r>
            <a:endParaRPr lang="en-US" sz="2000" dirty="0"/>
          </a:p>
          <a:p>
            <a:r>
              <a:rPr lang="en-US" sz="2000" dirty="0" err="1"/>
              <a:t>Lokalne</a:t>
            </a:r>
            <a:r>
              <a:rPr lang="en-US" sz="2000" dirty="0"/>
              <a:t> </a:t>
            </a:r>
            <a:r>
              <a:rPr lang="en-US" sz="2000" dirty="0" err="1"/>
              <a:t>sličnosti</a:t>
            </a:r>
            <a:r>
              <a:rPr lang="en-US" sz="2000" dirty="0"/>
              <a:t>:</a:t>
            </a:r>
          </a:p>
          <a:p>
            <a:pPr lvl="1"/>
            <a:r>
              <a:rPr lang="en-US" sz="1800" dirty="0"/>
              <a:t>Equal – Boolean </a:t>
            </a:r>
            <a:r>
              <a:rPr lang="en-US" sz="1800" dirty="0" err="1"/>
              <a:t>vrijednosti</a:t>
            </a:r>
            <a:endParaRPr lang="en-US" sz="1800" dirty="0"/>
          </a:p>
          <a:p>
            <a:pPr lvl="1"/>
            <a:r>
              <a:rPr lang="en-US" sz="1800" dirty="0" err="1"/>
              <a:t>TabularSimilarity</a:t>
            </a:r>
            <a:r>
              <a:rPr lang="en-US" sz="1800" dirty="0"/>
              <a:t> – </a:t>
            </a:r>
            <a:r>
              <a:rPr lang="en-US" sz="1800" dirty="0" err="1"/>
              <a:t>za</a:t>
            </a:r>
            <a:r>
              <a:rPr lang="en-US" sz="1800" dirty="0"/>
              <a:t> </a:t>
            </a:r>
            <a:r>
              <a:rPr lang="en-US" sz="1800" dirty="0" err="1"/>
              <a:t>implementaciju</a:t>
            </a:r>
            <a:r>
              <a:rPr lang="en-US" sz="1800" dirty="0"/>
              <a:t> </a:t>
            </a:r>
            <a:r>
              <a:rPr lang="en-US" sz="1800" dirty="0" err="1"/>
              <a:t>matrice</a:t>
            </a:r>
            <a:r>
              <a:rPr lang="en-US" sz="1800" dirty="0"/>
              <a:t> </a:t>
            </a:r>
            <a:r>
              <a:rPr lang="en-US" sz="1800" dirty="0" err="1"/>
              <a:t>sličnosti</a:t>
            </a:r>
            <a:endParaRPr lang="en-US" sz="1800" dirty="0"/>
          </a:p>
          <a:p>
            <a:r>
              <a:rPr lang="en-US" sz="2000" dirty="0" err="1"/>
              <a:t>CBRService</a:t>
            </a:r>
            <a:endParaRPr lang="en-US" sz="2000" dirty="0"/>
          </a:p>
          <a:p>
            <a:pPr lvl="1"/>
            <a:r>
              <a:rPr lang="en-US" sz="1800" dirty="0" err="1"/>
              <a:t>jCOLIBRI</a:t>
            </a:r>
            <a:r>
              <a:rPr lang="en-US" sz="1800" dirty="0"/>
              <a:t> framework</a:t>
            </a:r>
          </a:p>
          <a:p>
            <a:pPr lvl="1"/>
            <a:r>
              <a:rPr lang="en-US" sz="1800" dirty="0" err="1"/>
              <a:t>Konfiguracija</a:t>
            </a:r>
            <a:r>
              <a:rPr lang="en-US" sz="1800" dirty="0"/>
              <a:t> </a:t>
            </a:r>
            <a:r>
              <a:rPr lang="en-US" sz="1800" dirty="0" err="1"/>
              <a:t>sličnosti</a:t>
            </a:r>
            <a:r>
              <a:rPr lang="en-US" sz="1800" dirty="0"/>
              <a:t> </a:t>
            </a:r>
            <a:r>
              <a:rPr lang="en-US" sz="1800" dirty="0" err="1"/>
              <a:t>nad</a:t>
            </a:r>
            <a:r>
              <a:rPr lang="en-US" sz="1800" dirty="0"/>
              <a:t> </a:t>
            </a:r>
            <a:r>
              <a:rPr lang="en-US" sz="1800" dirty="0" err="1"/>
              <a:t>svim</a:t>
            </a:r>
            <a:r>
              <a:rPr lang="en-US" sz="1800" dirty="0"/>
              <a:t> </a:t>
            </a:r>
            <a:r>
              <a:rPr lang="en-US" sz="1800" dirty="0" err="1"/>
              <a:t>atributima</a:t>
            </a:r>
            <a:endParaRPr lang="en-US" sz="1800" dirty="0"/>
          </a:p>
          <a:p>
            <a:pPr lvl="1"/>
            <a:r>
              <a:rPr lang="en-US" sz="1800" dirty="0"/>
              <a:t>5 </a:t>
            </a:r>
            <a:r>
              <a:rPr lang="en-US" sz="1800" dirty="0" err="1"/>
              <a:t>najsličnijih</a:t>
            </a:r>
            <a:r>
              <a:rPr lang="en-US" sz="1800" dirty="0"/>
              <a:t> </a:t>
            </a:r>
            <a:r>
              <a:rPr lang="en-US" sz="1800" dirty="0" err="1" smtClean="0"/>
              <a:t>presuda</a:t>
            </a:r>
            <a:r>
              <a:rPr lang="en-US" sz="1800" dirty="0"/>
              <a:t>, </a:t>
            </a:r>
            <a:r>
              <a:rPr lang="en-US" sz="1800" dirty="0" err="1"/>
              <a:t>globalna</a:t>
            </a:r>
            <a:r>
              <a:rPr lang="en-US" sz="1800" dirty="0"/>
              <a:t> Average </a:t>
            </a:r>
            <a:r>
              <a:rPr lang="en-US" sz="1800" dirty="0" err="1"/>
              <a:t>funkcija</a:t>
            </a:r>
            <a:r>
              <a:rPr lang="en-US" sz="1800" dirty="0"/>
              <a:t> </a:t>
            </a:r>
            <a:r>
              <a:rPr lang="en-US" sz="1800" dirty="0" err="1" smtClean="0"/>
              <a:t>sličnosti</a:t>
            </a:r>
            <a:endParaRPr lang="en-US" sz="1800" dirty="0"/>
          </a:p>
          <a:p>
            <a:pPr lvl="1"/>
            <a:r>
              <a:rPr lang="en-US" sz="1800" dirty="0" err="1"/>
              <a:t>Dodavanje</a:t>
            </a:r>
            <a:r>
              <a:rPr lang="en-US" sz="1800" dirty="0"/>
              <a:t> </a:t>
            </a:r>
            <a:r>
              <a:rPr lang="en-US" sz="1800" dirty="0" err="1"/>
              <a:t>novog</a:t>
            </a:r>
            <a:r>
              <a:rPr lang="en-US" sz="1800" dirty="0"/>
              <a:t> </a:t>
            </a:r>
            <a:r>
              <a:rPr lang="en-US" sz="1800" dirty="0" err="1"/>
              <a:t>slučaja</a:t>
            </a:r>
            <a:r>
              <a:rPr lang="en-US" sz="1800" dirty="0"/>
              <a:t> u </a:t>
            </a:r>
            <a:r>
              <a:rPr lang="en-US" sz="1800" dirty="0" err="1"/>
              <a:t>bazu</a:t>
            </a:r>
            <a:r>
              <a:rPr lang="en-US" sz="1800" dirty="0"/>
              <a:t> </a:t>
            </a:r>
            <a:r>
              <a:rPr lang="en-US" sz="1800" dirty="0" err="1"/>
              <a:t>kod</a:t>
            </a:r>
            <a:r>
              <a:rPr lang="en-US" sz="1800" dirty="0"/>
              <a:t> </a:t>
            </a:r>
            <a:r>
              <a:rPr lang="en-US" sz="1800" dirty="0" err="1"/>
              <a:t>generisanja</a:t>
            </a:r>
            <a:r>
              <a:rPr lang="en-US" sz="1800" dirty="0"/>
              <a:t> </a:t>
            </a:r>
            <a:r>
              <a:rPr lang="en-US" sz="1800" dirty="0" err="1"/>
              <a:t>presude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7209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98290"/>
          </a:xfrm>
        </p:spPr>
        <p:txBody>
          <a:bodyPr/>
          <a:lstStyle/>
          <a:p>
            <a:r>
              <a:rPr lang="en-US" dirty="0" err="1"/>
              <a:t>Matrice</a:t>
            </a:r>
            <a:r>
              <a:rPr lang="en-US" dirty="0"/>
              <a:t> </a:t>
            </a:r>
            <a:r>
              <a:rPr lang="en-US" dirty="0" err="1"/>
              <a:t>sličnosti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42" y="2225940"/>
            <a:ext cx="5533594" cy="32158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5682" y="5441795"/>
            <a:ext cx="2816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err="1"/>
              <a:t>Slika</a:t>
            </a:r>
            <a:r>
              <a:rPr lang="en-US" sz="1100" i="1" dirty="0"/>
              <a:t> </a:t>
            </a:r>
            <a:r>
              <a:rPr lang="en-US" sz="1100" i="1" dirty="0" smtClean="0"/>
              <a:t>6. </a:t>
            </a:r>
            <a:r>
              <a:rPr lang="en-US" sz="1100" i="1" dirty="0" err="1"/>
              <a:t>Matrica</a:t>
            </a:r>
            <a:r>
              <a:rPr lang="en-US" sz="1100" i="1" dirty="0"/>
              <a:t> </a:t>
            </a:r>
            <a:r>
              <a:rPr lang="en-US" sz="1100" i="1" dirty="0" err="1"/>
              <a:t>sličnosti</a:t>
            </a:r>
            <a:r>
              <a:rPr lang="en-US" sz="1100" i="1" dirty="0"/>
              <a:t> </a:t>
            </a:r>
            <a:r>
              <a:rPr lang="en-US" sz="1100" i="1" dirty="0" err="1"/>
              <a:t>za</a:t>
            </a:r>
            <a:r>
              <a:rPr lang="en-US" sz="1100" i="1" dirty="0"/>
              <a:t> tip </a:t>
            </a:r>
            <a:r>
              <a:rPr lang="en-US" sz="1100" i="1" dirty="0" err="1"/>
              <a:t>povrede</a:t>
            </a:r>
            <a:endParaRPr lang="en-US" sz="11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382" y="2225940"/>
            <a:ext cx="4566376" cy="14242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44702" y="3625004"/>
            <a:ext cx="3181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err="1"/>
              <a:t>Slika</a:t>
            </a:r>
            <a:r>
              <a:rPr lang="en-US" sz="1100" i="1" dirty="0"/>
              <a:t> </a:t>
            </a:r>
            <a:r>
              <a:rPr lang="en-US" sz="1100" i="1" dirty="0" smtClean="0"/>
              <a:t>7. </a:t>
            </a:r>
            <a:r>
              <a:rPr lang="en-US" sz="1100" i="1" dirty="0" err="1"/>
              <a:t>Matrica</a:t>
            </a:r>
            <a:r>
              <a:rPr lang="en-US" sz="1100" i="1" dirty="0"/>
              <a:t> </a:t>
            </a:r>
            <a:r>
              <a:rPr lang="en-US" sz="1100" i="1" dirty="0" err="1"/>
              <a:t>sličnosti</a:t>
            </a:r>
            <a:r>
              <a:rPr lang="en-US" sz="1100" i="1" dirty="0"/>
              <a:t> </a:t>
            </a:r>
            <a:r>
              <a:rPr lang="en-US" sz="1100" i="1" dirty="0" err="1"/>
              <a:t>za</a:t>
            </a:r>
            <a:r>
              <a:rPr lang="en-US" sz="1100" i="1" dirty="0"/>
              <a:t> </a:t>
            </a:r>
            <a:r>
              <a:rPr lang="en-US" sz="1100" i="1" dirty="0" err="1"/>
              <a:t>materijalno</a:t>
            </a:r>
            <a:r>
              <a:rPr lang="en-US" sz="1100" i="1" dirty="0"/>
              <a:t> </a:t>
            </a:r>
            <a:r>
              <a:rPr lang="en-US" sz="1100" i="1" dirty="0" err="1"/>
              <a:t>stanje</a:t>
            </a:r>
            <a:endParaRPr lang="en-US" sz="11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382" y="3961638"/>
            <a:ext cx="4562389" cy="12340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44702" y="5180185"/>
            <a:ext cx="3181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err="1"/>
              <a:t>Slika</a:t>
            </a:r>
            <a:r>
              <a:rPr lang="en-US" sz="1100" i="1" dirty="0"/>
              <a:t> </a:t>
            </a:r>
            <a:r>
              <a:rPr lang="en-US" sz="1100" i="1" dirty="0" smtClean="0"/>
              <a:t>8. </a:t>
            </a:r>
            <a:r>
              <a:rPr lang="en-US" sz="1100" i="1" dirty="0" err="1"/>
              <a:t>Matrica</a:t>
            </a:r>
            <a:r>
              <a:rPr lang="en-US" sz="1100" i="1" dirty="0"/>
              <a:t> </a:t>
            </a:r>
            <a:r>
              <a:rPr lang="en-US" sz="1100" i="1" dirty="0" err="1"/>
              <a:t>sličnosti</a:t>
            </a:r>
            <a:r>
              <a:rPr lang="en-US" sz="1100" i="1" dirty="0"/>
              <a:t> </a:t>
            </a:r>
            <a:r>
              <a:rPr lang="en-US" sz="1100" i="1" dirty="0" err="1"/>
              <a:t>za</a:t>
            </a:r>
            <a:r>
              <a:rPr lang="en-US" sz="1100" i="1" dirty="0"/>
              <a:t> </a:t>
            </a:r>
            <a:r>
              <a:rPr lang="en-US" sz="1100" i="1" dirty="0" err="1"/>
              <a:t>uračunljivost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3981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Rasuđivanje po pravilima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Koristili smo dr-device, za koji smo u rulebase fajlu modelovali neke od atributa sa forme, uzeli smo one koji direktno utiču na presudu, odnosno za koje postoji tačno određena zatvorska kazna (trajanje u danima). </a:t>
            </a:r>
          </a:p>
          <a:p>
            <a:r>
              <a:rPr lang="sr-Latn-RS" dirty="0"/>
              <a:t>Sistem nakon pokretanja rasuđivanja, pored pronalaska sličnih presuda za odabrane atribute, takođe čita export.rdf fajl koji dr-device napravi i ispisuje koje članove zakona je optuženi prekršio i ispisuje se predložena kazna u danima i godinama.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62392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F5F43-48B1-A4CA-C512-602000F7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Predložena kazna i prekršeni članovi zakona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0ECCEA-0C30-A83E-80F7-A4C10C22E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696BFF-CEB8-9A78-E3FF-001921F5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65" y="1843087"/>
            <a:ext cx="10381147" cy="4674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9524" y="6517740"/>
            <a:ext cx="391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Slika</a:t>
            </a:r>
            <a:r>
              <a:rPr lang="en-US" sz="1200" i="1" dirty="0" smtClean="0"/>
              <a:t> </a:t>
            </a:r>
            <a:r>
              <a:rPr lang="en-US" sz="1200" i="1" dirty="0"/>
              <a:t>9</a:t>
            </a:r>
            <a:r>
              <a:rPr lang="en-US" sz="1200" i="1" dirty="0" smtClean="0"/>
              <a:t>.</a:t>
            </a:r>
            <a:r>
              <a:rPr lang="sr-Latn-RS" sz="1200" i="1" dirty="0" smtClean="0"/>
              <a:t> </a:t>
            </a:r>
            <a:r>
              <a:rPr lang="sr-Latn-RS" sz="1200" i="1" dirty="0" smtClean="0"/>
              <a:t>Rasuđivanje po pravilima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36302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Generisanje presude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1012" y="1785938"/>
            <a:ext cx="8915400" cy="3777622"/>
          </a:xfrm>
        </p:spPr>
        <p:txBody>
          <a:bodyPr/>
          <a:lstStyle/>
          <a:p>
            <a:r>
              <a:rPr lang="sr-Latn-RS" dirty="0" smtClean="0"/>
              <a:t>OpenAI </a:t>
            </a:r>
            <a:r>
              <a:rPr lang="sr-Latn-RS" dirty="0"/>
              <a:t>API za generisanje teksta presude spram prethodno unesenih činjenica</a:t>
            </a:r>
          </a:p>
          <a:p>
            <a:pPr lvl="1"/>
            <a:r>
              <a:rPr lang="sr-Latn-RS" dirty="0"/>
              <a:t>Obučen na nekoliko primera presuda iz sistema</a:t>
            </a:r>
          </a:p>
          <a:p>
            <a:pPr lvl="1"/>
            <a:r>
              <a:rPr lang="sr-Latn-RS" dirty="0"/>
              <a:t>Halucinacije</a:t>
            </a:r>
          </a:p>
          <a:p>
            <a:pPr lvl="1"/>
            <a:r>
              <a:rPr lang="sr-Latn-RS" dirty="0"/>
              <a:t>Mogućnost ručne ispravke teksta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972" y="3166841"/>
            <a:ext cx="5949776" cy="3262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77480" y="6448389"/>
            <a:ext cx="391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Slika</a:t>
            </a:r>
            <a:r>
              <a:rPr lang="en-US" sz="1200" i="1" dirty="0" smtClean="0"/>
              <a:t> </a:t>
            </a:r>
            <a:r>
              <a:rPr lang="en-US" sz="1200" i="1" dirty="0" smtClean="0"/>
              <a:t>10</a:t>
            </a:r>
            <a:r>
              <a:rPr lang="en-US" sz="1200" i="1" dirty="0" smtClean="0"/>
              <a:t>. </a:t>
            </a:r>
            <a:r>
              <a:rPr lang="sr-Latn-RS" sz="1200" i="1" dirty="0" smtClean="0"/>
              <a:t>Generisanje presude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85907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Unos podataka za generisanje presude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149" y="2066663"/>
            <a:ext cx="5089109" cy="3621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329" y="2066662"/>
            <a:ext cx="4476783" cy="3610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76817" y="5711637"/>
            <a:ext cx="391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Slika</a:t>
            </a:r>
            <a:r>
              <a:rPr lang="en-US" sz="1200" i="1" dirty="0" smtClean="0"/>
              <a:t> </a:t>
            </a:r>
            <a:r>
              <a:rPr lang="en-US" sz="1200" i="1" dirty="0" smtClean="0"/>
              <a:t>11</a:t>
            </a:r>
            <a:r>
              <a:rPr lang="en-US" sz="1200" i="1" dirty="0" smtClean="0"/>
              <a:t>. </a:t>
            </a:r>
            <a:r>
              <a:rPr lang="sr-Latn-RS" sz="1200" i="1" dirty="0" smtClean="0"/>
              <a:t>Unos presude</a:t>
            </a:r>
            <a:endParaRPr lang="en-US" sz="12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7589837" y="5711637"/>
            <a:ext cx="391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Slika</a:t>
            </a:r>
            <a:r>
              <a:rPr lang="en-US" sz="1200" i="1" dirty="0" smtClean="0"/>
              <a:t> </a:t>
            </a:r>
            <a:r>
              <a:rPr lang="en-US" sz="1200" i="1" dirty="0" smtClean="0"/>
              <a:t>12</a:t>
            </a:r>
            <a:r>
              <a:rPr lang="en-US" sz="1200" i="1" dirty="0" smtClean="0"/>
              <a:t>. </a:t>
            </a:r>
            <a:r>
              <a:rPr lang="sr-Latn-RS" sz="1200" i="1" dirty="0" smtClean="0"/>
              <a:t>Unos prekršenog člana i sankcije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86355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Rezultat - presuda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3548" y="1490367"/>
            <a:ext cx="8915400" cy="3777622"/>
          </a:xfrm>
        </p:spPr>
        <p:txBody>
          <a:bodyPr/>
          <a:lstStyle/>
          <a:p>
            <a:r>
              <a:rPr lang="sr-Latn-RS" dirty="0"/>
              <a:t>Presuda je anotirana u akomaNtoso formatu i dalje se koristi u sistemu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195" y="2013627"/>
            <a:ext cx="5043192" cy="4201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81" y="2042043"/>
            <a:ext cx="6148870" cy="40922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47825" y="2481263"/>
            <a:ext cx="1304925" cy="2552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19900" y="2871788"/>
            <a:ext cx="4910138" cy="619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28963" y="2995613"/>
            <a:ext cx="1419225" cy="3429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953377" y="5334664"/>
            <a:ext cx="900112" cy="21841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885194" y="5334663"/>
            <a:ext cx="1068183" cy="2184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28963" y="5632512"/>
            <a:ext cx="1571625" cy="4936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85194" y="5267989"/>
            <a:ext cx="15491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120313" y="5033963"/>
            <a:ext cx="1384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81187" y="6134246"/>
            <a:ext cx="391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Slika</a:t>
            </a:r>
            <a:r>
              <a:rPr lang="en-US" sz="1200" i="1" dirty="0" smtClean="0"/>
              <a:t> </a:t>
            </a:r>
            <a:r>
              <a:rPr lang="en-US" sz="1200" i="1" dirty="0" smtClean="0"/>
              <a:t>1</a:t>
            </a:r>
            <a:r>
              <a:rPr lang="en-US" sz="1200" i="1" dirty="0"/>
              <a:t>3</a:t>
            </a:r>
            <a:r>
              <a:rPr lang="en-US" sz="1200" i="1" dirty="0" smtClean="0"/>
              <a:t>. </a:t>
            </a:r>
            <a:r>
              <a:rPr lang="sr-Latn-RS" sz="1200" i="1" dirty="0" smtClean="0"/>
              <a:t>Unos podataka za presudu</a:t>
            </a:r>
            <a:endParaRPr lang="en-US" sz="1200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8215580" y="6242558"/>
            <a:ext cx="391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Slika</a:t>
            </a:r>
            <a:r>
              <a:rPr lang="en-US" sz="1200" i="1" dirty="0" smtClean="0"/>
              <a:t> </a:t>
            </a:r>
            <a:r>
              <a:rPr lang="en-US" sz="1200" i="1" dirty="0" smtClean="0"/>
              <a:t>1</a:t>
            </a:r>
            <a:r>
              <a:rPr lang="en-US" sz="1200" i="1" dirty="0"/>
              <a:t>4</a:t>
            </a:r>
            <a:r>
              <a:rPr lang="en-US" sz="1200" i="1" dirty="0" smtClean="0"/>
              <a:t>. </a:t>
            </a:r>
            <a:r>
              <a:rPr lang="sr-Latn-RS" sz="1200" i="1" dirty="0" smtClean="0"/>
              <a:t>Generisana presuda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06797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Zaključak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9136" y="1728788"/>
            <a:ext cx="8915400" cy="3777622"/>
          </a:xfrm>
        </p:spPr>
        <p:txBody>
          <a:bodyPr>
            <a:normAutofit/>
          </a:bodyPr>
          <a:lstStyle/>
          <a:p>
            <a:r>
              <a:rPr lang="sr-Latn-RS" dirty="0"/>
              <a:t>Prednost:</a:t>
            </a:r>
          </a:p>
          <a:p>
            <a:pPr lvl="1"/>
            <a:r>
              <a:rPr lang="sr-Latn-RS" dirty="0"/>
              <a:t>Olakšano upravljanje pravnim dokumentima</a:t>
            </a:r>
          </a:p>
          <a:p>
            <a:pPr lvl="1"/>
            <a:r>
              <a:rPr lang="sr-Latn-RS" dirty="0"/>
              <a:t>Pomoć pri donošenju sudske odluke</a:t>
            </a:r>
          </a:p>
          <a:p>
            <a:pPr lvl="1"/>
            <a:r>
              <a:rPr lang="sr-Latn-RS" dirty="0"/>
              <a:t>Automatizacija procesa pisanja teksta </a:t>
            </a:r>
            <a:r>
              <a:rPr lang="sr-Latn-RS" dirty="0" smtClean="0"/>
              <a:t>odluke</a:t>
            </a:r>
          </a:p>
          <a:p>
            <a:pPr lvl="1"/>
            <a:r>
              <a:rPr lang="sr-Latn-RS" smtClean="0"/>
              <a:t>Smanjenje mogućnosti greške</a:t>
            </a:r>
            <a:endParaRPr lang="sr-Latn-RS" dirty="0"/>
          </a:p>
          <a:p>
            <a:pPr lvl="1"/>
            <a:endParaRPr lang="sr-Latn-RS" dirty="0"/>
          </a:p>
          <a:p>
            <a:r>
              <a:rPr lang="sr-Latn-RS" dirty="0"/>
              <a:t>Moguća proširenja:</a:t>
            </a:r>
          </a:p>
          <a:p>
            <a:pPr lvl="1"/>
            <a:r>
              <a:rPr lang="sr-Latn-RS" dirty="0"/>
              <a:t>Proširenje sistema na više članova zakona</a:t>
            </a:r>
          </a:p>
          <a:p>
            <a:pPr lvl="1"/>
            <a:r>
              <a:rPr lang="sr-Latn-RS" dirty="0"/>
              <a:t>Proširenje baze znanja</a:t>
            </a:r>
          </a:p>
          <a:p>
            <a:pPr lvl="1"/>
            <a:r>
              <a:rPr lang="sr-Latn-RS" dirty="0"/>
              <a:t>Poboljšavanje teksta nove presude unosom dodatnih informacija</a:t>
            </a:r>
          </a:p>
        </p:txBody>
      </p:sp>
    </p:spTree>
    <p:extLst>
      <p:ext uri="{BB962C8B-B14F-4D97-AF65-F5344CB8AC3E}">
        <p14:creationId xmlns:p14="http://schemas.microsoft.com/office/powerpoint/2010/main" val="224828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30557"/>
          </a:xfrm>
        </p:spPr>
        <p:txBody>
          <a:bodyPr/>
          <a:lstStyle/>
          <a:p>
            <a:r>
              <a:rPr lang="en-US" dirty="0" err="1"/>
              <a:t>Kratak</a:t>
            </a:r>
            <a:r>
              <a:rPr lang="en-US" dirty="0"/>
              <a:t> </a:t>
            </a:r>
            <a:r>
              <a:rPr lang="en-US" dirty="0" err="1"/>
              <a:t>pregled</a:t>
            </a:r>
            <a:r>
              <a:rPr lang="en-US" dirty="0"/>
              <a:t> </a:t>
            </a:r>
            <a:r>
              <a:rPr lang="en-US" dirty="0" err="1"/>
              <a:t>specifikacije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00200"/>
            <a:ext cx="8915400" cy="4311022"/>
          </a:xfrm>
        </p:spPr>
        <p:txBody>
          <a:bodyPr>
            <a:normAutofit/>
          </a:bodyPr>
          <a:lstStyle/>
          <a:p>
            <a:r>
              <a:rPr lang="en-US" sz="2000" dirty="0" err="1"/>
              <a:t>Cilj</a:t>
            </a:r>
            <a:r>
              <a:rPr lang="en-US" sz="2000" dirty="0"/>
              <a:t>: </a:t>
            </a:r>
            <a:r>
              <a:rPr lang="en-US" sz="2000" dirty="0" err="1"/>
              <a:t>kreiranje</a:t>
            </a:r>
            <a:r>
              <a:rPr lang="en-US" sz="2000" dirty="0"/>
              <a:t> </a:t>
            </a:r>
            <a:r>
              <a:rPr lang="en-US" sz="2000" dirty="0" err="1"/>
              <a:t>sistema</a:t>
            </a:r>
            <a:r>
              <a:rPr lang="en-US" sz="2000" dirty="0"/>
              <a:t> </a:t>
            </a:r>
            <a:r>
              <a:rPr lang="en-US" sz="2000" dirty="0" err="1"/>
              <a:t>za</a:t>
            </a:r>
            <a:r>
              <a:rPr lang="en-US" sz="2000" dirty="0"/>
              <a:t> </a:t>
            </a:r>
            <a:r>
              <a:rPr lang="en-US" sz="2000" dirty="0" err="1"/>
              <a:t>podršku</a:t>
            </a:r>
            <a:r>
              <a:rPr lang="en-US" sz="2000" dirty="0"/>
              <a:t> </a:t>
            </a:r>
            <a:r>
              <a:rPr lang="en-US" sz="2000" dirty="0" err="1"/>
              <a:t>sudijama</a:t>
            </a:r>
            <a:r>
              <a:rPr lang="en-US" sz="2000" dirty="0"/>
              <a:t> u </a:t>
            </a:r>
            <a:r>
              <a:rPr lang="en-US" sz="2000" dirty="0" err="1"/>
              <a:t>odlučivanju</a:t>
            </a:r>
            <a:r>
              <a:rPr lang="en-US" sz="2000" dirty="0"/>
              <a:t> u </a:t>
            </a:r>
            <a:r>
              <a:rPr lang="en-US" sz="2000" dirty="0" err="1"/>
              <a:t>sudskim</a:t>
            </a:r>
            <a:r>
              <a:rPr lang="en-US" sz="2000" dirty="0"/>
              <a:t> </a:t>
            </a:r>
            <a:r>
              <a:rPr lang="en-US" sz="2000" dirty="0" err="1"/>
              <a:t>predmetima</a:t>
            </a:r>
            <a:endParaRPr lang="en-US" sz="2000" dirty="0"/>
          </a:p>
          <a:p>
            <a:r>
              <a:rPr lang="en-US" sz="2000" dirty="0" err="1"/>
              <a:t>Koraci</a:t>
            </a:r>
            <a:r>
              <a:rPr lang="en-US" sz="2000" dirty="0"/>
              <a:t> u </a:t>
            </a:r>
            <a:r>
              <a:rPr lang="en-US" sz="2000" dirty="0" err="1"/>
              <a:t>kreiranju</a:t>
            </a:r>
            <a:r>
              <a:rPr lang="en-US" sz="2000" dirty="0"/>
              <a:t> </a:t>
            </a:r>
            <a:r>
              <a:rPr lang="en-US" sz="2000" dirty="0" err="1"/>
              <a:t>sistema</a:t>
            </a:r>
            <a:r>
              <a:rPr lang="en-US" sz="2000" dirty="0"/>
              <a:t>:</a:t>
            </a:r>
          </a:p>
          <a:p>
            <a:pPr lvl="1"/>
            <a:r>
              <a:rPr lang="en-US" sz="1800" dirty="0" err="1"/>
              <a:t>Izbor</a:t>
            </a:r>
            <a:r>
              <a:rPr lang="en-US" sz="1800" dirty="0"/>
              <a:t> </a:t>
            </a:r>
            <a:r>
              <a:rPr lang="en-US" sz="1800" dirty="0" err="1"/>
              <a:t>odgovarajućeg</a:t>
            </a:r>
            <a:r>
              <a:rPr lang="en-US" sz="1800" dirty="0"/>
              <a:t> </a:t>
            </a:r>
            <a:r>
              <a:rPr lang="en-US" sz="1800" dirty="0" err="1"/>
              <a:t>zakona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sudske</a:t>
            </a:r>
            <a:r>
              <a:rPr lang="en-US" sz="1800" dirty="0"/>
              <a:t> </a:t>
            </a:r>
            <a:r>
              <a:rPr lang="en-US" sz="1800" dirty="0" err="1"/>
              <a:t>prakse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predstavljanje</a:t>
            </a:r>
            <a:r>
              <a:rPr lang="en-US" sz="1800" dirty="0"/>
              <a:t> u </a:t>
            </a:r>
            <a:r>
              <a:rPr lang="en-US" sz="1800" dirty="0" err="1"/>
              <a:t>Akona</a:t>
            </a:r>
            <a:r>
              <a:rPr lang="en-US" sz="1800" dirty="0"/>
              <a:t> </a:t>
            </a:r>
            <a:r>
              <a:rPr lang="en-US" sz="1800" dirty="0" err="1"/>
              <a:t>Ntoso</a:t>
            </a:r>
            <a:r>
              <a:rPr lang="en-US" sz="1800" dirty="0"/>
              <a:t> </a:t>
            </a:r>
            <a:r>
              <a:rPr lang="en-US" sz="1800" dirty="0" err="1"/>
              <a:t>formatu</a:t>
            </a:r>
            <a:r>
              <a:rPr lang="en-US" sz="1800" dirty="0"/>
              <a:t> </a:t>
            </a:r>
          </a:p>
          <a:p>
            <a:pPr lvl="1"/>
            <a:r>
              <a:rPr lang="en-US" sz="1800" dirty="0" err="1"/>
              <a:t>Ekstrakcija</a:t>
            </a:r>
            <a:r>
              <a:rPr lang="en-US" sz="1800" dirty="0"/>
              <a:t> </a:t>
            </a:r>
            <a:r>
              <a:rPr lang="en-US" sz="1800" dirty="0" err="1"/>
              <a:t>metapodataka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činjenica</a:t>
            </a:r>
            <a:r>
              <a:rPr lang="en-US" sz="1800" dirty="0"/>
              <a:t> – NLP</a:t>
            </a:r>
          </a:p>
          <a:p>
            <a:pPr lvl="1"/>
            <a:r>
              <a:rPr lang="en-US" sz="1800" dirty="0" err="1"/>
              <a:t>Omogućavanje</a:t>
            </a:r>
            <a:r>
              <a:rPr lang="en-US" sz="1800" dirty="0"/>
              <a:t> </a:t>
            </a:r>
            <a:r>
              <a:rPr lang="en-US" sz="1800" dirty="0" err="1"/>
              <a:t>unosa</a:t>
            </a:r>
            <a:r>
              <a:rPr lang="en-US" sz="1800" dirty="0"/>
              <a:t> </a:t>
            </a:r>
            <a:r>
              <a:rPr lang="en-US" sz="1800" dirty="0" err="1"/>
              <a:t>podataka</a:t>
            </a:r>
            <a:r>
              <a:rPr lang="en-US" sz="1800" dirty="0"/>
              <a:t> o </a:t>
            </a:r>
            <a:r>
              <a:rPr lang="en-US" sz="1800" dirty="0" err="1"/>
              <a:t>slučaju</a:t>
            </a:r>
            <a:r>
              <a:rPr lang="en-US" sz="1800" dirty="0"/>
              <a:t> od </a:t>
            </a:r>
            <a:r>
              <a:rPr lang="en-US" sz="1800" dirty="0" err="1"/>
              <a:t>strane</a:t>
            </a:r>
            <a:r>
              <a:rPr lang="en-US" sz="1800" dirty="0"/>
              <a:t> </a:t>
            </a:r>
            <a:r>
              <a:rPr lang="en-US" sz="1800" dirty="0" err="1"/>
              <a:t>korisnika</a:t>
            </a:r>
            <a:endParaRPr lang="en-US" sz="1800" dirty="0"/>
          </a:p>
          <a:p>
            <a:pPr lvl="1"/>
            <a:r>
              <a:rPr lang="en-US" sz="1800" dirty="0" err="1"/>
              <a:t>Rasuđivanje</a:t>
            </a:r>
            <a:r>
              <a:rPr lang="en-US" sz="1800" dirty="0"/>
              <a:t> </a:t>
            </a:r>
            <a:r>
              <a:rPr lang="en-US" sz="1800" dirty="0" err="1"/>
              <a:t>po</a:t>
            </a:r>
            <a:r>
              <a:rPr lang="en-US" sz="1800" dirty="0"/>
              <a:t> </a:t>
            </a:r>
            <a:r>
              <a:rPr lang="en-US" sz="1800" dirty="0" err="1"/>
              <a:t>slučajevima</a:t>
            </a:r>
            <a:endParaRPr lang="en-US" sz="1800" dirty="0"/>
          </a:p>
          <a:p>
            <a:pPr lvl="1"/>
            <a:r>
              <a:rPr lang="en-US" sz="1800" dirty="0" err="1"/>
              <a:t>Rasuđivanje</a:t>
            </a:r>
            <a:r>
              <a:rPr lang="en-US" sz="1800" dirty="0"/>
              <a:t> </a:t>
            </a:r>
            <a:r>
              <a:rPr lang="en-US" sz="1800" dirty="0" err="1"/>
              <a:t>po</a:t>
            </a:r>
            <a:r>
              <a:rPr lang="en-US" sz="1800" dirty="0"/>
              <a:t> </a:t>
            </a:r>
            <a:r>
              <a:rPr lang="en-US" sz="1800" dirty="0" err="1"/>
              <a:t>pravilima</a:t>
            </a:r>
            <a:endParaRPr lang="en-US" sz="1800" dirty="0"/>
          </a:p>
          <a:p>
            <a:pPr lvl="1"/>
            <a:r>
              <a:rPr lang="en-US" sz="1800" dirty="0" err="1"/>
              <a:t>Generisanje</a:t>
            </a:r>
            <a:r>
              <a:rPr lang="en-US" sz="1800" dirty="0"/>
              <a:t> </a:t>
            </a:r>
            <a:r>
              <a:rPr lang="en-US" sz="1800" dirty="0" err="1"/>
              <a:t>nove</a:t>
            </a:r>
            <a:r>
              <a:rPr lang="en-US" sz="1800" dirty="0"/>
              <a:t> </a:t>
            </a:r>
            <a:r>
              <a:rPr lang="en-US" sz="1800" dirty="0" err="1"/>
              <a:t>sudske</a:t>
            </a:r>
            <a:r>
              <a:rPr lang="en-US" sz="1800" dirty="0"/>
              <a:t> </a:t>
            </a:r>
            <a:r>
              <a:rPr lang="en-US" sz="1800" dirty="0" err="1"/>
              <a:t>odluke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599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30557"/>
          </a:xfrm>
        </p:spPr>
        <p:txBody>
          <a:bodyPr/>
          <a:lstStyle/>
          <a:p>
            <a:r>
              <a:rPr lang="en-US" dirty="0" err="1"/>
              <a:t>Arhitektura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60494"/>
            <a:ext cx="8915400" cy="3750729"/>
          </a:xfrm>
        </p:spPr>
        <p:txBody>
          <a:bodyPr/>
          <a:lstStyle/>
          <a:p>
            <a:r>
              <a:rPr lang="en-US" dirty="0"/>
              <a:t>Backend - Spring Boot, Java</a:t>
            </a:r>
          </a:p>
          <a:p>
            <a:r>
              <a:rPr lang="en-US" dirty="0"/>
              <a:t>Frontend – Angular</a:t>
            </a:r>
          </a:p>
          <a:p>
            <a:r>
              <a:rPr lang="en-US" dirty="0"/>
              <a:t>CSV </a:t>
            </a:r>
            <a:r>
              <a:rPr lang="en-US" dirty="0" err="1"/>
              <a:t>fajlovi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skladištenje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sr-Latn-RS" dirty="0"/>
              <a:t>:</a:t>
            </a:r>
            <a:endParaRPr lang="en-US" dirty="0"/>
          </a:p>
          <a:p>
            <a:pPr lvl="2"/>
            <a:r>
              <a:rPr lang="sr-Latn-RS" dirty="0">
                <a:solidFill>
                  <a:schemeClr val="tx1"/>
                </a:solidFill>
              </a:rPr>
              <a:t>Metapodaci</a:t>
            </a:r>
          </a:p>
          <a:p>
            <a:pPr lvl="2"/>
            <a:r>
              <a:rPr lang="sr-Latn-RS" dirty="0">
                <a:solidFill>
                  <a:schemeClr val="tx1"/>
                </a:solidFill>
              </a:rPr>
              <a:t>Atributi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1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09"/>
            <a:ext cx="8911687" cy="108615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Izbor</a:t>
            </a:r>
            <a:r>
              <a:rPr lang="en-US" dirty="0"/>
              <a:t> </a:t>
            </a:r>
            <a:r>
              <a:rPr lang="en-US" dirty="0" err="1"/>
              <a:t>zakona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sudske</a:t>
            </a:r>
            <a:r>
              <a:rPr lang="en-US" dirty="0"/>
              <a:t> </a:t>
            </a:r>
            <a:r>
              <a:rPr lang="en-US" dirty="0" err="1"/>
              <a:t>prakse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predstavljanje</a:t>
            </a:r>
            <a:r>
              <a:rPr lang="en-US" dirty="0"/>
              <a:t> u </a:t>
            </a:r>
            <a:r>
              <a:rPr lang="en-US" dirty="0" err="1"/>
              <a:t>Akoma</a:t>
            </a:r>
            <a:r>
              <a:rPr lang="en-US" dirty="0"/>
              <a:t> </a:t>
            </a:r>
            <a:r>
              <a:rPr lang="en-US" dirty="0" err="1"/>
              <a:t>Ntoso</a:t>
            </a:r>
            <a:r>
              <a:rPr lang="en-US" dirty="0"/>
              <a:t> </a:t>
            </a:r>
            <a:r>
              <a:rPr lang="en-US" dirty="0" err="1"/>
              <a:t>formatu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023533"/>
            <a:ext cx="8915400" cy="3887689"/>
          </a:xfrm>
        </p:spPr>
        <p:txBody>
          <a:bodyPr>
            <a:normAutofit lnSpcReduction="10000"/>
          </a:bodyPr>
          <a:lstStyle/>
          <a:p>
            <a:r>
              <a:rPr lang="en-US" sz="2000" dirty="0" err="1"/>
              <a:t>Krivični</a:t>
            </a:r>
            <a:r>
              <a:rPr lang="en-US" sz="2000" dirty="0"/>
              <a:t> </a:t>
            </a:r>
            <a:r>
              <a:rPr lang="en-US" sz="2000" dirty="0" err="1"/>
              <a:t>zakonik</a:t>
            </a:r>
            <a:r>
              <a:rPr lang="en-US" sz="2000" dirty="0"/>
              <a:t> </a:t>
            </a:r>
            <a:r>
              <a:rPr lang="en-US" sz="2000" dirty="0" err="1"/>
              <a:t>Crne</a:t>
            </a:r>
            <a:r>
              <a:rPr lang="en-US" sz="2000" dirty="0"/>
              <a:t> Gore:</a:t>
            </a:r>
          </a:p>
          <a:p>
            <a:pPr lvl="1"/>
            <a:r>
              <a:rPr lang="en-US" sz="1800" dirty="0" err="1"/>
              <a:t>Metapodaci</a:t>
            </a:r>
            <a:r>
              <a:rPr lang="en-US" sz="1800" dirty="0"/>
              <a:t> - </a:t>
            </a:r>
            <a:r>
              <a:rPr lang="en-US" sz="1800" dirty="0" err="1"/>
              <a:t>naziv</a:t>
            </a:r>
            <a:r>
              <a:rPr lang="en-US" sz="1800" dirty="0"/>
              <a:t>, datum </a:t>
            </a:r>
            <a:r>
              <a:rPr lang="en-US" sz="1800" dirty="0" err="1"/>
              <a:t>izdavanja</a:t>
            </a:r>
            <a:r>
              <a:rPr lang="en-US" sz="1800" dirty="0"/>
              <a:t>, </a:t>
            </a:r>
            <a:r>
              <a:rPr lang="en-US" sz="1800" dirty="0" err="1"/>
              <a:t>izvor</a:t>
            </a:r>
            <a:r>
              <a:rPr lang="en-US" sz="1800" dirty="0"/>
              <a:t>, datum </a:t>
            </a:r>
            <a:r>
              <a:rPr lang="en-US" sz="1800" dirty="0" err="1"/>
              <a:t>poslednje</a:t>
            </a:r>
            <a:r>
              <a:rPr lang="en-US" sz="1800" dirty="0"/>
              <a:t> </a:t>
            </a:r>
            <a:r>
              <a:rPr lang="en-US" sz="1800" dirty="0" err="1"/>
              <a:t>izmene</a:t>
            </a:r>
            <a:endParaRPr lang="en-US" sz="1800" dirty="0"/>
          </a:p>
          <a:p>
            <a:pPr lvl="1"/>
            <a:r>
              <a:rPr lang="en-US" sz="1800" dirty="0" err="1"/>
              <a:t>Organizacija</a:t>
            </a:r>
            <a:r>
              <a:rPr lang="en-US" sz="1800" dirty="0"/>
              <a:t> </a:t>
            </a:r>
            <a:r>
              <a:rPr lang="en-US" sz="1800" dirty="0" err="1"/>
              <a:t>teksta</a:t>
            </a:r>
            <a:r>
              <a:rPr lang="en-US" sz="1800" dirty="0"/>
              <a:t> – </a:t>
            </a:r>
            <a:r>
              <a:rPr lang="en-US" sz="1800" dirty="0" err="1"/>
              <a:t>poglavlja</a:t>
            </a:r>
            <a:r>
              <a:rPr lang="en-US" sz="1800" dirty="0"/>
              <a:t>, </a:t>
            </a:r>
            <a:r>
              <a:rPr lang="en-US" sz="1800" dirty="0" err="1"/>
              <a:t>članovi</a:t>
            </a:r>
            <a:r>
              <a:rPr lang="en-US" sz="1800" dirty="0"/>
              <a:t>, </a:t>
            </a:r>
            <a:r>
              <a:rPr lang="en-US" sz="1800" dirty="0" err="1"/>
              <a:t>stavovi</a:t>
            </a:r>
            <a:r>
              <a:rPr lang="en-US" sz="1800" dirty="0"/>
              <a:t>, </a:t>
            </a:r>
            <a:r>
              <a:rPr lang="en-US" sz="1800" dirty="0" err="1"/>
              <a:t>tačke</a:t>
            </a:r>
            <a:r>
              <a:rPr lang="sr-Latn-RS" sz="1800" dirty="0"/>
              <a:t> (</a:t>
            </a:r>
            <a:r>
              <a:rPr lang="en-US" sz="1800" dirty="0"/>
              <a:t>&lt;body&gt;, &lt;chapter&gt;, &lt;section&gt;, &lt;article&gt;, &lt;paragraph&gt;, &lt;point&gt;</a:t>
            </a:r>
            <a:r>
              <a:rPr lang="sr-Latn-RS" sz="1800" dirty="0"/>
              <a:t>)</a:t>
            </a:r>
          </a:p>
          <a:p>
            <a:r>
              <a:rPr lang="en-US" sz="2000" dirty="0" err="1"/>
              <a:t>Sudske</a:t>
            </a:r>
            <a:r>
              <a:rPr lang="en-US" sz="2000" dirty="0"/>
              <a:t> </a:t>
            </a:r>
            <a:r>
              <a:rPr lang="en-US" sz="2000" dirty="0" err="1"/>
              <a:t>odluke</a:t>
            </a:r>
            <a:r>
              <a:rPr lang="en-US" sz="2000" dirty="0"/>
              <a:t>:</a:t>
            </a:r>
            <a:endParaRPr lang="sr-Latn-RS" sz="2000" dirty="0"/>
          </a:p>
          <a:p>
            <a:pPr lvl="1"/>
            <a:r>
              <a:rPr lang="en-US" sz="2000" dirty="0"/>
              <a:t> </a:t>
            </a:r>
            <a:r>
              <a:rPr lang="en-US" sz="1800" dirty="0" err="1"/>
              <a:t>Metapodaci</a:t>
            </a:r>
            <a:r>
              <a:rPr lang="en-US" sz="1800" dirty="0"/>
              <a:t> – </a:t>
            </a:r>
            <a:r>
              <a:rPr lang="en-US" sz="1800" dirty="0" err="1"/>
              <a:t>organizacije</a:t>
            </a:r>
            <a:r>
              <a:rPr lang="en-US" sz="1800" dirty="0"/>
              <a:t>, datum </a:t>
            </a:r>
            <a:r>
              <a:rPr lang="en-US" sz="1800" dirty="0" err="1"/>
              <a:t>presude</a:t>
            </a:r>
            <a:r>
              <a:rPr lang="en-US" sz="1800" dirty="0"/>
              <a:t>, </a:t>
            </a:r>
            <a:r>
              <a:rPr lang="en-US" sz="1800" dirty="0" err="1"/>
              <a:t>broj</a:t>
            </a:r>
            <a:r>
              <a:rPr lang="en-US" sz="1800" dirty="0"/>
              <a:t> </a:t>
            </a:r>
            <a:r>
              <a:rPr lang="en-US" sz="1800" dirty="0" err="1"/>
              <a:t>predmeta</a:t>
            </a:r>
            <a:r>
              <a:rPr lang="en-US" sz="1800" dirty="0"/>
              <a:t>, </a:t>
            </a:r>
            <a:r>
              <a:rPr lang="en-US" sz="1800" dirty="0" err="1"/>
              <a:t>učesnici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njihove</a:t>
            </a:r>
            <a:r>
              <a:rPr lang="en-US" sz="1800" dirty="0"/>
              <a:t> </a:t>
            </a:r>
            <a:r>
              <a:rPr lang="en-US" sz="1800" dirty="0" err="1"/>
              <a:t>uloge</a:t>
            </a:r>
            <a:endParaRPr lang="en-US" sz="1800" dirty="0"/>
          </a:p>
          <a:p>
            <a:pPr lvl="1"/>
            <a:r>
              <a:rPr lang="en-US" sz="1800" dirty="0" err="1"/>
              <a:t>Organizacija</a:t>
            </a:r>
            <a:r>
              <a:rPr lang="en-US" sz="1800" dirty="0"/>
              <a:t> </a:t>
            </a:r>
            <a:r>
              <a:rPr lang="en-US" sz="1800" dirty="0" err="1"/>
              <a:t>teksta</a:t>
            </a:r>
            <a:r>
              <a:rPr lang="en-US" sz="1800" dirty="0"/>
              <a:t> – </a:t>
            </a:r>
            <a:r>
              <a:rPr lang="en-US" sz="1800" dirty="0" err="1"/>
              <a:t>uvod</a:t>
            </a:r>
            <a:r>
              <a:rPr lang="en-US" sz="1800" dirty="0"/>
              <a:t>, </a:t>
            </a:r>
            <a:r>
              <a:rPr lang="en-US" sz="1800" dirty="0" err="1"/>
              <a:t>činjenični</a:t>
            </a:r>
            <a:r>
              <a:rPr lang="en-US" sz="1800" dirty="0"/>
              <a:t> </a:t>
            </a:r>
            <a:r>
              <a:rPr lang="en-US" sz="1800" dirty="0" err="1"/>
              <a:t>opis</a:t>
            </a:r>
            <a:r>
              <a:rPr lang="en-US" sz="1800" dirty="0"/>
              <a:t>, </a:t>
            </a:r>
            <a:r>
              <a:rPr lang="en-US" sz="1800" dirty="0" err="1"/>
              <a:t>odluka</a:t>
            </a:r>
            <a:r>
              <a:rPr lang="en-US" sz="1800" dirty="0"/>
              <a:t>, </a:t>
            </a:r>
            <a:r>
              <a:rPr lang="en-US" sz="1800" dirty="0" err="1"/>
              <a:t>obrazloženje</a:t>
            </a:r>
            <a:r>
              <a:rPr lang="en-US" sz="1800" dirty="0"/>
              <a:t> (&lt;judgment&gt;, &lt;</a:t>
            </a:r>
            <a:r>
              <a:rPr lang="en-US" sz="1800" dirty="0" err="1"/>
              <a:t>judgmentBody</a:t>
            </a:r>
            <a:r>
              <a:rPr lang="en-US" sz="1800" dirty="0"/>
              <a:t>&gt;, &lt;introduction&gt;, &lt;background&gt;, &lt;decision&gt;, &lt;arguments&gt;, &lt;conclusion&gt;)</a:t>
            </a:r>
            <a:endParaRPr lang="sr-Latn-RS" sz="1800" dirty="0"/>
          </a:p>
          <a:p>
            <a:r>
              <a:rPr lang="sr-Latn-RS" sz="2000" dirty="0"/>
              <a:t>Reference na druge delova zakona i druge sudske presude</a:t>
            </a:r>
            <a:endParaRPr lang="en-US" sz="2000" dirty="0"/>
          </a:p>
          <a:p>
            <a:endParaRPr lang="en-US" sz="20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545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4423"/>
          </a:xfrm>
        </p:spPr>
        <p:txBody>
          <a:bodyPr/>
          <a:lstStyle/>
          <a:p>
            <a:r>
              <a:rPr lang="en-US" dirty="0" err="1"/>
              <a:t>Ekstrakcija</a:t>
            </a:r>
            <a:r>
              <a:rPr lang="en-US" dirty="0"/>
              <a:t> </a:t>
            </a:r>
            <a:r>
              <a:rPr lang="en-US" dirty="0" err="1"/>
              <a:t>metapodataka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činjenica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42533"/>
            <a:ext cx="8915400" cy="4268689"/>
          </a:xfrm>
        </p:spPr>
        <p:txBody>
          <a:bodyPr>
            <a:normAutofit/>
          </a:bodyPr>
          <a:lstStyle/>
          <a:p>
            <a:r>
              <a:rPr lang="en-US" sz="2000" dirty="0" err="1"/>
              <a:t>Metapodaci</a:t>
            </a:r>
            <a:r>
              <a:rPr lang="en-US" sz="2000" dirty="0"/>
              <a:t> – </a:t>
            </a:r>
            <a:r>
              <a:rPr lang="en-US" sz="2000" dirty="0" err="1"/>
              <a:t>osnovni</a:t>
            </a:r>
            <a:r>
              <a:rPr lang="en-US" sz="2000" dirty="0"/>
              <a:t> </a:t>
            </a:r>
            <a:r>
              <a:rPr lang="en-US" sz="2000" dirty="0" err="1"/>
              <a:t>podaci</a:t>
            </a:r>
            <a:r>
              <a:rPr lang="en-US" sz="2000" dirty="0"/>
              <a:t> o </a:t>
            </a:r>
            <a:r>
              <a:rPr lang="en-US" sz="2000" dirty="0" err="1"/>
              <a:t>presudi</a:t>
            </a:r>
            <a:r>
              <a:rPr lang="en-US" sz="2000" dirty="0"/>
              <a:t> (</a:t>
            </a:r>
            <a:r>
              <a:rPr lang="en-US" sz="2000" dirty="0" err="1"/>
              <a:t>sud</a:t>
            </a:r>
            <a:r>
              <a:rPr lang="en-US" sz="2000" dirty="0"/>
              <a:t>, </a:t>
            </a:r>
            <a:r>
              <a:rPr lang="en-US" sz="2000" dirty="0" err="1"/>
              <a:t>sudija</a:t>
            </a:r>
            <a:r>
              <a:rPr lang="en-US" sz="2000" dirty="0"/>
              <a:t>, </a:t>
            </a:r>
            <a:r>
              <a:rPr lang="en-US" sz="2000" dirty="0" err="1"/>
              <a:t>stranke</a:t>
            </a:r>
            <a:r>
              <a:rPr lang="en-US" sz="2000" dirty="0"/>
              <a:t>, </a:t>
            </a:r>
            <a:r>
              <a:rPr lang="en-US" sz="2000" dirty="0" err="1"/>
              <a:t>zapisničar</a:t>
            </a:r>
            <a:r>
              <a:rPr lang="en-US" sz="2000" dirty="0"/>
              <a:t>, datum, </a:t>
            </a:r>
            <a:r>
              <a:rPr lang="en-US" sz="2000" dirty="0" err="1"/>
              <a:t>broj</a:t>
            </a:r>
            <a:r>
              <a:rPr lang="en-US" sz="2000" dirty="0"/>
              <a:t> </a:t>
            </a:r>
            <a:r>
              <a:rPr lang="en-US" sz="2000" dirty="0" err="1"/>
              <a:t>predmeta</a:t>
            </a:r>
            <a:r>
              <a:rPr lang="en-US" sz="2000" dirty="0"/>
              <a:t> </a:t>
            </a:r>
            <a:r>
              <a:rPr lang="en-US" sz="2000" dirty="0" err="1"/>
              <a:t>itd</a:t>
            </a:r>
            <a:r>
              <a:rPr lang="en-US" sz="2000" dirty="0"/>
              <a:t>.)</a:t>
            </a:r>
          </a:p>
          <a:p>
            <a:r>
              <a:rPr lang="en-US" sz="2000" dirty="0" err="1"/>
              <a:t>Pravne</a:t>
            </a:r>
            <a:r>
              <a:rPr lang="en-US" sz="2000" dirty="0"/>
              <a:t> </a:t>
            </a:r>
            <a:r>
              <a:rPr lang="en-US" sz="2000" dirty="0" err="1"/>
              <a:t>činjenice</a:t>
            </a:r>
            <a:r>
              <a:rPr lang="en-US" sz="2000" dirty="0"/>
              <a:t> – </a:t>
            </a:r>
            <a:r>
              <a:rPr lang="en-US" sz="2000" dirty="0" err="1"/>
              <a:t>konkretne</a:t>
            </a:r>
            <a:r>
              <a:rPr lang="en-US" sz="2000" dirty="0"/>
              <a:t> </a:t>
            </a:r>
            <a:r>
              <a:rPr lang="en-US" sz="2000" dirty="0" err="1"/>
              <a:t>okolnosti</a:t>
            </a:r>
            <a:r>
              <a:rPr lang="en-US" sz="2000" dirty="0"/>
              <a:t> </a:t>
            </a:r>
            <a:r>
              <a:rPr lang="en-US" sz="2000" dirty="0" err="1"/>
              <a:t>iz</a:t>
            </a:r>
            <a:r>
              <a:rPr lang="en-US" sz="2000" dirty="0"/>
              <a:t> </a:t>
            </a:r>
            <a:r>
              <a:rPr lang="en-US" sz="2000" dirty="0" err="1"/>
              <a:t>slučaja</a:t>
            </a:r>
            <a:r>
              <a:rPr lang="en-US" sz="2000" dirty="0"/>
              <a:t> </a:t>
            </a:r>
            <a:r>
              <a:rPr lang="en-US" sz="2000" dirty="0" err="1"/>
              <a:t>relevantne</a:t>
            </a:r>
            <a:r>
              <a:rPr lang="en-US" sz="2000" dirty="0"/>
              <a:t> </a:t>
            </a:r>
            <a:r>
              <a:rPr lang="en-US" sz="2000" dirty="0" err="1"/>
              <a:t>za</a:t>
            </a:r>
            <a:r>
              <a:rPr lang="en-US" sz="2000" dirty="0"/>
              <a:t> </a:t>
            </a:r>
            <a:r>
              <a:rPr lang="en-US" sz="2000" dirty="0" err="1"/>
              <a:t>odlučivanje</a:t>
            </a:r>
            <a:r>
              <a:rPr lang="en-US" sz="2000" dirty="0"/>
              <a:t> (</a:t>
            </a:r>
            <a:r>
              <a:rPr lang="en-US" sz="2000" dirty="0" err="1"/>
              <a:t>priznao</a:t>
            </a:r>
            <a:r>
              <a:rPr lang="en-US" sz="2000" dirty="0"/>
              <a:t>, </a:t>
            </a:r>
            <a:r>
              <a:rPr lang="en-US" sz="2000" dirty="0" err="1"/>
              <a:t>korektno</a:t>
            </a:r>
            <a:r>
              <a:rPr lang="en-US" sz="2000" dirty="0"/>
              <a:t> </a:t>
            </a:r>
            <a:r>
              <a:rPr lang="en-US" sz="2000" dirty="0" err="1"/>
              <a:t>držanje</a:t>
            </a:r>
            <a:r>
              <a:rPr lang="en-US" sz="2000" dirty="0"/>
              <a:t>, tip </a:t>
            </a:r>
            <a:r>
              <a:rPr lang="en-US" sz="2000" dirty="0" err="1"/>
              <a:t>povrede</a:t>
            </a:r>
            <a:r>
              <a:rPr lang="en-US" sz="2000" dirty="0"/>
              <a:t>, </a:t>
            </a:r>
            <a:r>
              <a:rPr lang="en-US" sz="2000" dirty="0" err="1"/>
              <a:t>prethodno</a:t>
            </a:r>
            <a:r>
              <a:rPr lang="en-US" sz="2000" dirty="0"/>
              <a:t> </a:t>
            </a:r>
            <a:r>
              <a:rPr lang="en-US" sz="2000" dirty="0" err="1"/>
              <a:t>osuđivan</a:t>
            </a:r>
            <a:r>
              <a:rPr lang="en-US" sz="2000" dirty="0"/>
              <a:t> </a:t>
            </a:r>
            <a:r>
              <a:rPr lang="en-US" sz="2000" dirty="0" err="1"/>
              <a:t>itd</a:t>
            </a:r>
            <a:r>
              <a:rPr lang="en-US" sz="2000" dirty="0"/>
              <a:t>.)</a:t>
            </a:r>
            <a:endParaRPr lang="sr-Latn-RS" sz="2000" dirty="0"/>
          </a:p>
          <a:p>
            <a:r>
              <a:rPr lang="en-US" sz="2000" dirty="0" err="1"/>
              <a:t>OpenAI</a:t>
            </a:r>
            <a:r>
              <a:rPr lang="en-US" sz="2000" dirty="0"/>
              <a:t> API </a:t>
            </a:r>
            <a:r>
              <a:rPr lang="en-US" sz="2000" dirty="0" err="1"/>
              <a:t>za</a:t>
            </a:r>
            <a:r>
              <a:rPr lang="en-US" sz="2000" dirty="0"/>
              <a:t> </a:t>
            </a:r>
            <a:r>
              <a:rPr lang="en-US" sz="2000" dirty="0" err="1"/>
              <a:t>automatizovanu</a:t>
            </a:r>
            <a:r>
              <a:rPr lang="en-US" sz="2000" dirty="0"/>
              <a:t> </a:t>
            </a:r>
            <a:r>
              <a:rPr lang="en-US" sz="2000" dirty="0" err="1"/>
              <a:t>obradu</a:t>
            </a:r>
            <a:r>
              <a:rPr lang="en-US" sz="2000" dirty="0"/>
              <a:t> </a:t>
            </a:r>
            <a:r>
              <a:rPr lang="en-US" sz="2000" dirty="0" err="1"/>
              <a:t>AkomaNtoso</a:t>
            </a:r>
            <a:r>
              <a:rPr lang="en-US" sz="2000" dirty="0"/>
              <a:t> XML </a:t>
            </a:r>
            <a:r>
              <a:rPr lang="en-US" sz="2000" dirty="0" err="1"/>
              <a:t>fajlova</a:t>
            </a:r>
            <a:endParaRPr lang="en-US" sz="2000" dirty="0"/>
          </a:p>
          <a:p>
            <a:r>
              <a:rPr lang="en-US" sz="2000" dirty="0" err="1"/>
              <a:t>Skladištenje</a:t>
            </a:r>
            <a:r>
              <a:rPr lang="en-US" sz="2000" dirty="0"/>
              <a:t> u CSV </a:t>
            </a:r>
            <a:r>
              <a:rPr lang="en-US" sz="2000" dirty="0" err="1"/>
              <a:t>fajlovima</a:t>
            </a:r>
            <a:r>
              <a:rPr lang="en-US" sz="2000" dirty="0"/>
              <a:t> - </a:t>
            </a:r>
            <a:r>
              <a:rPr lang="en-US" sz="2000" dirty="0" err="1"/>
              <a:t>sa</a:t>
            </a:r>
            <a:r>
              <a:rPr lang="en-US" sz="2000" dirty="0"/>
              <a:t> </a:t>
            </a:r>
            <a:r>
              <a:rPr lang="en-US" sz="2000" dirty="0" err="1"/>
              <a:t>mogućnošću</a:t>
            </a:r>
            <a:r>
              <a:rPr lang="en-US" sz="2000" dirty="0"/>
              <a:t> </a:t>
            </a:r>
            <a:r>
              <a:rPr lang="en-US" sz="2000" dirty="0" err="1"/>
              <a:t>ručnog</a:t>
            </a:r>
            <a:r>
              <a:rPr lang="en-US" sz="2000" dirty="0"/>
              <a:t> </a:t>
            </a:r>
            <a:r>
              <a:rPr lang="en-US" sz="2000" dirty="0" err="1"/>
              <a:t>ažuriranja</a:t>
            </a:r>
            <a:endParaRPr lang="en-US" sz="2000" dirty="0"/>
          </a:p>
          <a:p>
            <a:r>
              <a:rPr lang="sr-Latn-RS" sz="2000" b="1" dirty="0"/>
              <a:t>Bile su neophodne</a:t>
            </a:r>
            <a:r>
              <a:rPr lang="en-US" sz="2000" b="1" dirty="0"/>
              <a:t> </a:t>
            </a:r>
            <a:r>
              <a:rPr lang="en-US" sz="2000" b="1" dirty="0" err="1"/>
              <a:t>ru</a:t>
            </a:r>
            <a:r>
              <a:rPr lang="sr-Latn-RS" sz="2000" b="1" dirty="0"/>
              <a:t>čne izmene csv fajlova – oko 90% tačnost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endParaRPr lang="en-US" sz="20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611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Metapodaci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atributi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540189"/>
            <a:ext cx="8915400" cy="3777622"/>
          </a:xfrm>
        </p:spPr>
        <p:txBody>
          <a:bodyPr/>
          <a:lstStyle/>
          <a:p>
            <a:r>
              <a:rPr lang="en-US" b="1" dirty="0"/>
              <a:t>Ove </a:t>
            </a:r>
            <a:r>
              <a:rPr lang="en-US" b="1" dirty="0" err="1"/>
              <a:t>atribute</a:t>
            </a:r>
            <a:r>
              <a:rPr lang="en-US" b="1" dirty="0"/>
              <a:t> </a:t>
            </a:r>
            <a:r>
              <a:rPr lang="en-US" b="1" dirty="0" err="1"/>
              <a:t>smo</a:t>
            </a:r>
            <a:r>
              <a:rPr lang="en-US" b="1" dirty="0"/>
              <a:t> </a:t>
            </a:r>
            <a:r>
              <a:rPr lang="en-US" b="1" dirty="0" err="1"/>
              <a:t>odabrali</a:t>
            </a:r>
            <a:r>
              <a:rPr lang="en-US" b="1" dirty="0"/>
              <a:t> </a:t>
            </a:r>
            <a:r>
              <a:rPr lang="en-US" b="1" dirty="0" err="1"/>
              <a:t>analizom</a:t>
            </a:r>
            <a:r>
              <a:rPr lang="en-US" b="1" dirty="0"/>
              <a:t> </a:t>
            </a:r>
            <a:r>
              <a:rPr lang="en-US" b="1" dirty="0" err="1"/>
              <a:t>presuda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zakona</a:t>
            </a:r>
            <a:r>
              <a:rPr lang="en-US" b="1" dirty="0"/>
              <a:t>, </a:t>
            </a:r>
            <a:r>
              <a:rPr lang="en-US" b="1" dirty="0" err="1"/>
              <a:t>jer</a:t>
            </a:r>
            <a:r>
              <a:rPr lang="en-US" b="1" dirty="0"/>
              <a:t> </a:t>
            </a:r>
            <a:r>
              <a:rPr lang="en-US" b="1" dirty="0" err="1"/>
              <a:t>uti</a:t>
            </a:r>
            <a:r>
              <a:rPr lang="sr-Latn-RS" b="1" dirty="0"/>
              <a:t>č</a:t>
            </a:r>
            <a:r>
              <a:rPr lang="en-US" b="1" dirty="0"/>
              <a:t>u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samu</a:t>
            </a:r>
            <a:r>
              <a:rPr lang="en-US" b="1" dirty="0"/>
              <a:t> </a:t>
            </a:r>
            <a:r>
              <a:rPr lang="en-US" b="1" dirty="0" err="1"/>
              <a:t>odluku</a:t>
            </a:r>
            <a:r>
              <a:rPr lang="en-US" b="1" dirty="0"/>
              <a:t> </a:t>
            </a:r>
            <a:r>
              <a:rPr lang="en-US" b="1" dirty="0" err="1"/>
              <a:t>sudije</a:t>
            </a:r>
            <a:r>
              <a:rPr lang="en-US" b="1" dirty="0"/>
              <a:t>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5F859-07D8-BC75-B1F6-5A6A6172F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94" b="59600"/>
          <a:stretch/>
        </p:blipFill>
        <p:spPr>
          <a:xfrm>
            <a:off x="1330610" y="2303555"/>
            <a:ext cx="10298036" cy="16346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28" y="4551801"/>
            <a:ext cx="10058400" cy="11645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39005" y="3968017"/>
            <a:ext cx="391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Slika</a:t>
            </a:r>
            <a:r>
              <a:rPr lang="en-US" sz="1200" i="1" dirty="0" smtClean="0"/>
              <a:t> 1. CSV </a:t>
            </a:r>
            <a:r>
              <a:rPr lang="en-US" sz="1200" i="1" dirty="0" err="1" smtClean="0"/>
              <a:t>fajl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sa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atributima</a:t>
            </a:r>
            <a:endParaRPr lang="en-US" sz="12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5139005" y="5799761"/>
            <a:ext cx="391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Slika</a:t>
            </a:r>
            <a:r>
              <a:rPr lang="en-US" sz="1200" i="1" dirty="0" smtClean="0"/>
              <a:t> 2. CSV </a:t>
            </a:r>
            <a:r>
              <a:rPr lang="en-US" sz="1200" i="1" dirty="0" err="1" smtClean="0"/>
              <a:t>fajl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sa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metapodacima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06226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2090"/>
          </a:xfrm>
        </p:spPr>
        <p:txBody>
          <a:bodyPr/>
          <a:lstStyle/>
          <a:p>
            <a:r>
              <a:rPr lang="en-US" dirty="0" err="1"/>
              <a:t>Početna</a:t>
            </a:r>
            <a:r>
              <a:rPr lang="en-US" dirty="0"/>
              <a:t> </a:t>
            </a:r>
            <a:r>
              <a:rPr lang="en-US" dirty="0" err="1"/>
              <a:t>stranica</a:t>
            </a:r>
            <a:r>
              <a:rPr lang="en-US" dirty="0"/>
              <a:t> </a:t>
            </a:r>
            <a:r>
              <a:rPr lang="en-US" dirty="0" err="1"/>
              <a:t>aplikacije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82806"/>
            <a:ext cx="8915400" cy="1207530"/>
          </a:xfrm>
        </p:spPr>
        <p:txBody>
          <a:bodyPr>
            <a:normAutofit/>
          </a:bodyPr>
          <a:lstStyle/>
          <a:p>
            <a:r>
              <a:rPr lang="en-US" sz="2000" dirty="0" err="1"/>
              <a:t>Prikaz</a:t>
            </a:r>
            <a:r>
              <a:rPr lang="en-US" sz="2000" dirty="0"/>
              <a:t> </a:t>
            </a:r>
            <a:r>
              <a:rPr lang="en-US" sz="2000" dirty="0" err="1"/>
              <a:t>sudskih</a:t>
            </a:r>
            <a:r>
              <a:rPr lang="en-US" sz="2000" dirty="0"/>
              <a:t> </a:t>
            </a:r>
            <a:r>
              <a:rPr lang="en-US" sz="2000" dirty="0" err="1"/>
              <a:t>odluka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Prikaz</a:t>
            </a:r>
            <a:r>
              <a:rPr lang="en-US" sz="2000" dirty="0"/>
              <a:t> </a:t>
            </a:r>
            <a:r>
              <a:rPr lang="en-US" sz="2000" dirty="0" err="1"/>
              <a:t>Krivičnog</a:t>
            </a:r>
            <a:r>
              <a:rPr lang="en-US" sz="2000" dirty="0"/>
              <a:t> </a:t>
            </a:r>
            <a:r>
              <a:rPr lang="en-US" sz="2000" dirty="0" err="1"/>
              <a:t>zakonika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12" y="3143250"/>
            <a:ext cx="5694803" cy="3371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43742" y="6514872"/>
            <a:ext cx="391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Slika</a:t>
            </a:r>
            <a:r>
              <a:rPr lang="en-US" sz="1200" i="1" dirty="0" smtClean="0"/>
              <a:t> </a:t>
            </a:r>
            <a:r>
              <a:rPr lang="sr-Latn-RS" sz="1200" i="1" dirty="0" smtClean="0"/>
              <a:t>3</a:t>
            </a:r>
            <a:r>
              <a:rPr lang="en-US" sz="1200" i="1" dirty="0" smtClean="0"/>
              <a:t>. </a:t>
            </a:r>
            <a:r>
              <a:rPr lang="sr-Latn-RS" sz="1200" i="1" dirty="0" smtClean="0"/>
              <a:t>Početna stranica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27888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45"/>
    </mc:Choice>
    <mc:Fallback xmlns="">
      <p:transition spd="slow" advTm="35845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401" y="624110"/>
            <a:ext cx="9701212" cy="68822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Pregled</a:t>
            </a:r>
            <a:r>
              <a:rPr lang="en-US" dirty="0"/>
              <a:t> </a:t>
            </a:r>
            <a:r>
              <a:rPr lang="en-US" dirty="0" err="1"/>
              <a:t>dokumenata</a:t>
            </a:r>
            <a:r>
              <a:rPr lang="en-US" dirty="0"/>
              <a:t> - </a:t>
            </a:r>
            <a:r>
              <a:rPr lang="en-US" dirty="0" err="1"/>
              <a:t>zakona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sudskih</a:t>
            </a:r>
            <a:r>
              <a:rPr lang="en-US" dirty="0"/>
              <a:t> </a:t>
            </a:r>
            <a:r>
              <a:rPr lang="en-US" dirty="0" err="1"/>
              <a:t>odluka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482" y="2361776"/>
            <a:ext cx="7017486" cy="3856006"/>
          </a:xfrm>
        </p:spPr>
      </p:pic>
      <p:sp>
        <p:nvSpPr>
          <p:cNvPr id="6" name="TextBox 5"/>
          <p:cNvSpPr txBox="1"/>
          <p:nvPr/>
        </p:nvSpPr>
        <p:spPr>
          <a:xfrm>
            <a:off x="5218236" y="6217782"/>
            <a:ext cx="391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Slika</a:t>
            </a:r>
            <a:r>
              <a:rPr lang="en-US" sz="1200" i="1" dirty="0" smtClean="0"/>
              <a:t> </a:t>
            </a:r>
            <a:r>
              <a:rPr lang="sr-Latn-RS" sz="1200" i="1" dirty="0" smtClean="0"/>
              <a:t>4</a:t>
            </a:r>
            <a:r>
              <a:rPr lang="en-US" sz="1200" i="1" dirty="0" smtClean="0"/>
              <a:t>. </a:t>
            </a:r>
            <a:r>
              <a:rPr lang="sr-Latn-RS" sz="1200" i="1" dirty="0" smtClean="0"/>
              <a:t>Pregled dokumenata</a:t>
            </a:r>
            <a:endParaRPr lang="en-US" sz="1200" i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76937" y="1879629"/>
            <a:ext cx="8915400" cy="400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akomaNtoso_to_html_translator.py</a:t>
            </a:r>
          </a:p>
          <a:p>
            <a:pPr marL="0" indent="0">
              <a:buFont typeface="Wingdings 3" charset="2"/>
              <a:buNone/>
            </a:pPr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836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28"/>
    </mc:Choice>
    <mc:Fallback xmlns="">
      <p:transition spd="slow" advTm="3322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13623"/>
          </a:xfrm>
        </p:spPr>
        <p:txBody>
          <a:bodyPr/>
          <a:lstStyle/>
          <a:p>
            <a:r>
              <a:rPr lang="en-US" dirty="0" err="1"/>
              <a:t>Unosa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o </a:t>
            </a:r>
            <a:r>
              <a:rPr lang="en-US" dirty="0" err="1"/>
              <a:t>slučaju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2497" y="1819860"/>
            <a:ext cx="8804822" cy="4646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0854" y="6466850"/>
            <a:ext cx="391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 smtClean="0"/>
              <a:t>Slika</a:t>
            </a:r>
            <a:r>
              <a:rPr lang="en-US" sz="1200" i="1" dirty="0" smtClean="0"/>
              <a:t> </a:t>
            </a:r>
            <a:r>
              <a:rPr lang="sr-Latn-RS" sz="1200" i="1" dirty="0" smtClean="0"/>
              <a:t>5</a:t>
            </a:r>
            <a:r>
              <a:rPr lang="en-US" sz="1200" i="1" dirty="0" smtClean="0"/>
              <a:t>. </a:t>
            </a:r>
            <a:r>
              <a:rPr lang="sr-Latn-RS" sz="1200" i="1" dirty="0" smtClean="0"/>
              <a:t>Unos podataka i rasuđivanje</a:t>
            </a:r>
            <a:endParaRPr lang="en-US" sz="1200" i="1" dirty="0"/>
          </a:p>
        </p:txBody>
      </p:sp>
      <p:sp>
        <p:nvSpPr>
          <p:cNvPr id="6" name="Rectangle 5"/>
          <p:cNvSpPr/>
          <p:nvPr/>
        </p:nvSpPr>
        <p:spPr>
          <a:xfrm>
            <a:off x="6658241" y="2721254"/>
            <a:ext cx="3495257" cy="2136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3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"/>
    </mc:Choice>
    <mc:Fallback xmlns="">
      <p:transition spd="slow" advTm="33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612</TotalTime>
  <Words>1702</Words>
  <Application>Microsoft Office PowerPoint</Application>
  <PresentationFormat>Widescreen</PresentationFormat>
  <Paragraphs>202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Wingdings</vt:lpstr>
      <vt:lpstr>Wingdings 3</vt:lpstr>
      <vt:lpstr>Wisp</vt:lpstr>
      <vt:lpstr>Krivična dela protiv braka i porodice</vt:lpstr>
      <vt:lpstr>Kratak pregled specifikacije</vt:lpstr>
      <vt:lpstr>Arhitektura aplikacije i model</vt:lpstr>
      <vt:lpstr>Izbor zakona i sudske prakse i predstavljanje u Akoma Ntoso formatu </vt:lpstr>
      <vt:lpstr>Ekstrakcija metapodataka i činjenica</vt:lpstr>
      <vt:lpstr>Metapodaci i atributi</vt:lpstr>
      <vt:lpstr>Početna stranica aplikacije</vt:lpstr>
      <vt:lpstr>Pregled dokumenata - zakona i sudskih odluka</vt:lpstr>
      <vt:lpstr>Unosa podataka o slučaju</vt:lpstr>
      <vt:lpstr>Rasuđivanje po slučajevima</vt:lpstr>
      <vt:lpstr>Matrice sličnosti</vt:lpstr>
      <vt:lpstr>Rasuđivanje po pravilima</vt:lpstr>
      <vt:lpstr>Predložena kazna i prekršeni članovi zakona</vt:lpstr>
      <vt:lpstr>Generisanje presude</vt:lpstr>
      <vt:lpstr>Unos podataka za generisanje presude</vt:lpstr>
      <vt:lpstr>Rezultat - presuda</vt:lpstr>
      <vt:lpstr>Zaključak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ANJA</dc:creator>
  <cp:lastModifiedBy>ANJA</cp:lastModifiedBy>
  <cp:revision>291</cp:revision>
  <dcterms:created xsi:type="dcterms:W3CDTF">2025-09-10T17:45:37Z</dcterms:created>
  <dcterms:modified xsi:type="dcterms:W3CDTF">2025-10-15T00:03:52Z</dcterms:modified>
</cp:coreProperties>
</file>